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24750" cy="1046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660"/>
  </p:normalViewPr>
  <p:slideViewPr>
    <p:cSldViewPr snapToGrid="0">
      <p:cViewPr varScale="1">
        <p:scale>
          <a:sx n="61" d="100"/>
          <a:sy n="61" d="100"/>
        </p:scale>
        <p:origin x="20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56" y="1712643"/>
            <a:ext cx="6396038" cy="3643301"/>
          </a:xfrm>
        </p:spPr>
        <p:txBody>
          <a:bodyPr anchor="b"/>
          <a:lstStyle>
            <a:lvl1pPr algn="ctr">
              <a:defRPr sz="493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594" y="5496443"/>
            <a:ext cx="5643563" cy="2526570"/>
          </a:xfrm>
        </p:spPr>
        <p:txBody>
          <a:bodyPr/>
          <a:lstStyle>
            <a:lvl1pPr marL="0" indent="0" algn="ctr">
              <a:buNone/>
              <a:defRPr sz="1975"/>
            </a:lvl1pPr>
            <a:lvl2pPr marL="376230" indent="0" algn="ctr">
              <a:buNone/>
              <a:defRPr sz="1646"/>
            </a:lvl2pPr>
            <a:lvl3pPr marL="752460" indent="0" algn="ctr">
              <a:buNone/>
              <a:defRPr sz="1481"/>
            </a:lvl3pPr>
            <a:lvl4pPr marL="1128690" indent="0" algn="ctr">
              <a:buNone/>
              <a:defRPr sz="1317"/>
            </a:lvl4pPr>
            <a:lvl5pPr marL="1504920" indent="0" algn="ctr">
              <a:buNone/>
              <a:defRPr sz="1317"/>
            </a:lvl5pPr>
            <a:lvl6pPr marL="1881149" indent="0" algn="ctr">
              <a:buNone/>
              <a:defRPr sz="1317"/>
            </a:lvl6pPr>
            <a:lvl7pPr marL="2257379" indent="0" algn="ctr">
              <a:buNone/>
              <a:defRPr sz="1317"/>
            </a:lvl7pPr>
            <a:lvl8pPr marL="2633609" indent="0" algn="ctr">
              <a:buNone/>
              <a:defRPr sz="1317"/>
            </a:lvl8pPr>
            <a:lvl9pPr marL="3009839" indent="0" algn="ctr">
              <a:buNone/>
              <a:defRPr sz="1317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5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18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4900" y="557154"/>
            <a:ext cx="1622524" cy="886843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327" y="557154"/>
            <a:ext cx="4773513" cy="88684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6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84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08" y="2608936"/>
            <a:ext cx="6490097" cy="4353065"/>
          </a:xfrm>
        </p:spPr>
        <p:txBody>
          <a:bodyPr anchor="b"/>
          <a:lstStyle>
            <a:lvl1pPr>
              <a:defRPr sz="493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408" y="7003183"/>
            <a:ext cx="6490097" cy="2289174"/>
          </a:xfrm>
        </p:spPr>
        <p:txBody>
          <a:bodyPr/>
          <a:lstStyle>
            <a:lvl1pPr marL="0" indent="0">
              <a:buNone/>
              <a:defRPr sz="1975">
                <a:solidFill>
                  <a:schemeClr val="tx1">
                    <a:tint val="82000"/>
                  </a:schemeClr>
                </a:solidFill>
              </a:defRPr>
            </a:lvl1pPr>
            <a:lvl2pPr marL="376230" indent="0">
              <a:buNone/>
              <a:defRPr sz="1646">
                <a:solidFill>
                  <a:schemeClr val="tx1">
                    <a:tint val="82000"/>
                  </a:schemeClr>
                </a:solidFill>
              </a:defRPr>
            </a:lvl2pPr>
            <a:lvl3pPr marL="752460" indent="0">
              <a:buNone/>
              <a:defRPr sz="1481">
                <a:solidFill>
                  <a:schemeClr val="tx1">
                    <a:tint val="82000"/>
                  </a:schemeClr>
                </a:solidFill>
              </a:defRPr>
            </a:lvl3pPr>
            <a:lvl4pPr marL="1128690" indent="0">
              <a:buNone/>
              <a:defRPr sz="1317">
                <a:solidFill>
                  <a:schemeClr val="tx1">
                    <a:tint val="82000"/>
                  </a:schemeClr>
                </a:solidFill>
              </a:defRPr>
            </a:lvl4pPr>
            <a:lvl5pPr marL="1504920" indent="0">
              <a:buNone/>
              <a:defRPr sz="1317">
                <a:solidFill>
                  <a:schemeClr val="tx1">
                    <a:tint val="82000"/>
                  </a:schemeClr>
                </a:solidFill>
              </a:defRPr>
            </a:lvl5pPr>
            <a:lvl6pPr marL="1881149" indent="0">
              <a:buNone/>
              <a:defRPr sz="1317">
                <a:solidFill>
                  <a:schemeClr val="tx1">
                    <a:tint val="82000"/>
                  </a:schemeClr>
                </a:solidFill>
              </a:defRPr>
            </a:lvl6pPr>
            <a:lvl7pPr marL="2257379" indent="0">
              <a:buNone/>
              <a:defRPr sz="1317">
                <a:solidFill>
                  <a:schemeClr val="tx1">
                    <a:tint val="82000"/>
                  </a:schemeClr>
                </a:solidFill>
              </a:defRPr>
            </a:lvl7pPr>
            <a:lvl8pPr marL="2633609" indent="0">
              <a:buNone/>
              <a:defRPr sz="1317">
                <a:solidFill>
                  <a:schemeClr val="tx1">
                    <a:tint val="82000"/>
                  </a:schemeClr>
                </a:solidFill>
              </a:defRPr>
            </a:lvl8pPr>
            <a:lvl9pPr marL="3009839" indent="0">
              <a:buNone/>
              <a:defRPr sz="131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52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326" y="2785769"/>
            <a:ext cx="3198019" cy="66398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405" y="2785769"/>
            <a:ext cx="3198019" cy="66398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96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557156"/>
            <a:ext cx="6490097" cy="202271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308" y="2565330"/>
            <a:ext cx="3183321" cy="1257229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08" y="3822559"/>
            <a:ext cx="3183321" cy="562240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9405" y="2565330"/>
            <a:ext cx="3198999" cy="1257229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9405" y="3822559"/>
            <a:ext cx="3198999" cy="562240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73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20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49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697653"/>
            <a:ext cx="2426928" cy="2441787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999" y="1506740"/>
            <a:ext cx="3809405" cy="7436791"/>
          </a:xfrm>
        </p:spPr>
        <p:txBody>
          <a:bodyPr/>
          <a:lstStyle>
            <a:lvl1pPr>
              <a:defRPr sz="2633"/>
            </a:lvl1pPr>
            <a:lvl2pPr>
              <a:defRPr sz="2304"/>
            </a:lvl2pPr>
            <a:lvl3pPr>
              <a:defRPr sz="1975"/>
            </a:lvl3pPr>
            <a:lvl4pPr>
              <a:defRPr sz="1646"/>
            </a:lvl4pPr>
            <a:lvl5pPr>
              <a:defRPr sz="1646"/>
            </a:lvl5pPr>
            <a:lvl6pPr>
              <a:defRPr sz="1646"/>
            </a:lvl6pPr>
            <a:lvl7pPr>
              <a:defRPr sz="1646"/>
            </a:lvl7pPr>
            <a:lvl8pPr>
              <a:defRPr sz="1646"/>
            </a:lvl8pPr>
            <a:lvl9pPr>
              <a:defRPr sz="164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3139440"/>
            <a:ext cx="2426928" cy="5816201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74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697653"/>
            <a:ext cx="2426928" cy="2441787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98999" y="1506740"/>
            <a:ext cx="3809405" cy="7436791"/>
          </a:xfrm>
        </p:spPr>
        <p:txBody>
          <a:bodyPr anchor="t"/>
          <a:lstStyle>
            <a:lvl1pPr marL="0" indent="0">
              <a:buNone/>
              <a:defRPr sz="2633"/>
            </a:lvl1pPr>
            <a:lvl2pPr marL="376230" indent="0">
              <a:buNone/>
              <a:defRPr sz="2304"/>
            </a:lvl2pPr>
            <a:lvl3pPr marL="752460" indent="0">
              <a:buNone/>
              <a:defRPr sz="1975"/>
            </a:lvl3pPr>
            <a:lvl4pPr marL="1128690" indent="0">
              <a:buNone/>
              <a:defRPr sz="1646"/>
            </a:lvl4pPr>
            <a:lvl5pPr marL="1504920" indent="0">
              <a:buNone/>
              <a:defRPr sz="1646"/>
            </a:lvl5pPr>
            <a:lvl6pPr marL="1881149" indent="0">
              <a:buNone/>
              <a:defRPr sz="1646"/>
            </a:lvl6pPr>
            <a:lvl7pPr marL="2257379" indent="0">
              <a:buNone/>
              <a:defRPr sz="1646"/>
            </a:lvl7pPr>
            <a:lvl8pPr marL="2633609" indent="0">
              <a:buNone/>
              <a:defRPr sz="1646"/>
            </a:lvl8pPr>
            <a:lvl9pPr marL="3009839" indent="0">
              <a:buNone/>
              <a:defRPr sz="1646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3139440"/>
            <a:ext cx="2426928" cy="5816201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35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327" y="557156"/>
            <a:ext cx="6490097" cy="202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327" y="2785769"/>
            <a:ext cx="6490097" cy="663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326" y="9699321"/>
            <a:ext cx="1693069" cy="55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D08145-2B75-4556-9704-1C9DB76B8D39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2574" y="9699321"/>
            <a:ext cx="2539603" cy="55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4355" y="9699321"/>
            <a:ext cx="1693069" cy="55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3234AA-366A-4373-994B-EC063A8E26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78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2460" rtl="0" eaLnBrk="1" latinLnBrk="0" hangingPunct="1">
        <a:lnSpc>
          <a:spcPct val="90000"/>
        </a:lnSpc>
        <a:spcBef>
          <a:spcPct val="0"/>
        </a:spcBef>
        <a:buNone/>
        <a:defRPr sz="36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15" indent="-188115" algn="l" defTabSz="752460" rtl="0" eaLnBrk="1" latinLnBrk="0" hangingPunct="1">
        <a:lnSpc>
          <a:spcPct val="90000"/>
        </a:lnSpc>
        <a:spcBef>
          <a:spcPts val="823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6434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2pPr>
      <a:lvl3pPr marL="94057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3pPr>
      <a:lvl4pPr marL="131680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69303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206926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44549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82172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19795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1pPr>
      <a:lvl2pPr marL="37623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2pPr>
      <a:lvl3pPr marL="75246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2869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50492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188114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25737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63360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00983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6">
                <a:lumMod val="20000"/>
                <a:lumOff val="80000"/>
              </a:schemeClr>
            </a:gs>
            <a:gs pos="27000">
              <a:schemeClr val="bg1"/>
            </a:gs>
            <a:gs pos="89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  <a:gs pos="100000">
              <a:srgbClr val="3B7D23"/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D785A3-2308-11AD-C4D3-BFA02020784F}"/>
              </a:ext>
            </a:extLst>
          </p:cNvPr>
          <p:cNvSpPr txBox="1"/>
          <p:nvPr/>
        </p:nvSpPr>
        <p:spPr>
          <a:xfrm>
            <a:off x="0" y="993118"/>
            <a:ext cx="75247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>
                <a:solidFill>
                  <a:schemeClr val="accent4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it-IT" b="1" i="1" dirty="0">
                <a:solidFill>
                  <a:schemeClr val="accent4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Mercato Contadino </a:t>
            </a:r>
            <a:r>
              <a:rPr lang="it-IT" b="1" i="1" dirty="0" err="1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KmZero</a:t>
            </a:r>
            <a:r>
              <a:rPr lang="it-IT" b="1" i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Filiera Corta,</a:t>
            </a:r>
            <a:r>
              <a:rPr lang="it-IT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i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Sostenibile e Solidale</a:t>
            </a:r>
            <a:r>
              <a:rPr lang="it-IT" sz="1600" b="1" i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it-IT" sz="16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Via Roma 1 -  Buccinasco</a:t>
            </a:r>
            <a:endParaRPr lang="it-IT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94F493D-3AFC-C831-86C3-AC2FA57574AA}"/>
              </a:ext>
            </a:extLst>
          </p:cNvPr>
          <p:cNvSpPr txBox="1"/>
          <p:nvPr/>
        </p:nvSpPr>
        <p:spPr>
          <a:xfrm>
            <a:off x="508774" y="7077485"/>
            <a:ext cx="326161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SALUMI </a:t>
            </a:r>
          </a:p>
          <a:p>
            <a:pPr algn="ctr"/>
            <a:r>
              <a:rPr lang="it-IT" b="1" dirty="0"/>
              <a:t>dell’AZ. PRODUTTRICE 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MONDADORI Alessandro</a:t>
            </a:r>
          </a:p>
          <a:p>
            <a:pPr algn="ctr"/>
            <a:endParaRPr lang="it-IT" sz="1200" b="1" dirty="0"/>
          </a:p>
          <a:p>
            <a:pPr algn="just"/>
            <a:r>
              <a:rPr lang="it-IT" sz="1200" dirty="0"/>
              <a:t>Tutti i prodotti derivano dal cosi detto</a:t>
            </a:r>
            <a:r>
              <a:rPr lang="it-IT" sz="1200" b="1" dirty="0"/>
              <a:t> CICLO CHIUSO: </a:t>
            </a:r>
            <a:r>
              <a:rPr lang="it-IT" sz="1200" b="0" i="0" dirty="0">
                <a:effectLst/>
              </a:rPr>
              <a:t>cioè i suini nascono, vengono allevati e infine macellati in Italia , per non dire, quasi per intero, in Provincia di Mantova. </a:t>
            </a:r>
          </a:p>
          <a:p>
            <a:pPr algn="just"/>
            <a:r>
              <a:rPr lang="it-IT" sz="1200" b="0" i="0" dirty="0">
                <a:effectLst/>
              </a:rPr>
              <a:t>Una particolare attenzione è stata posta alla qualità degli ambienti e al rispetto ambientale . Le sale parto, gestazione </a:t>
            </a:r>
            <a:r>
              <a:rPr lang="it-IT" sz="1200" b="0" i="0" dirty="0" err="1">
                <a:effectLst/>
              </a:rPr>
              <a:t>scrofaia</a:t>
            </a:r>
            <a:r>
              <a:rPr lang="it-IT" sz="1200" b="0" i="0" dirty="0">
                <a:effectLst/>
              </a:rPr>
              <a:t>, svezzamenti ed ingrasso , sono tutte a norma ai sensi della recente legge sul benessere </a:t>
            </a:r>
            <a:endParaRPr lang="it-IT" sz="1400" b="1" dirty="0"/>
          </a:p>
          <a:p>
            <a:pPr algn="ctr"/>
            <a:endParaRPr lang="it-IT" sz="1400" b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A2C0D39-A915-E160-1B46-9D4A9F8350BF}"/>
              </a:ext>
            </a:extLst>
          </p:cNvPr>
          <p:cNvSpPr txBox="1"/>
          <p:nvPr/>
        </p:nvSpPr>
        <p:spPr>
          <a:xfrm>
            <a:off x="979507" y="2357212"/>
            <a:ext cx="5789320" cy="749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10 NOVEMBRE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2024</a:t>
            </a:r>
          </a:p>
          <a:p>
            <a:pPr algn="ctr">
              <a:lnSpc>
                <a:spcPct val="115000"/>
              </a:lnSpc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Ore 11:30 - 12:00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Immagine 11" descr="logo">
            <a:extLst>
              <a:ext uri="{FF2B5EF4-FFF2-40B4-BE49-F238E27FC236}">
                <a16:creationId xmlns:a16="http://schemas.microsoft.com/office/drawing/2014/main" id="{A9596414-B6EA-D170-A4DB-ADDFB269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8" y="115776"/>
            <a:ext cx="973539" cy="973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448E7E9C-B01D-9943-0F06-0154022D1A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539" y="231336"/>
            <a:ext cx="653536" cy="65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Immagine che contiene Carattere, logo, Elementi grafici, Blu elettrico&#10;&#10;Descrizione generata automaticamente">
            <a:extLst>
              <a:ext uri="{FF2B5EF4-FFF2-40B4-BE49-F238E27FC236}">
                <a16:creationId xmlns:a16="http://schemas.microsoft.com/office/drawing/2014/main" id="{B3027378-922A-21D1-C846-B896DD524F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191" y="325293"/>
            <a:ext cx="1988959" cy="501396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3F22078-B28E-3880-CB22-7493C365BF04}"/>
              </a:ext>
            </a:extLst>
          </p:cNvPr>
          <p:cNvSpPr txBox="1"/>
          <p:nvPr/>
        </p:nvSpPr>
        <p:spPr>
          <a:xfrm>
            <a:off x="16036" y="9956081"/>
            <a:ext cx="7508714" cy="277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cura di </a:t>
            </a:r>
            <a:r>
              <a:rPr lang="it-IT" sz="1100" b="1" i="1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 Loco Buccinasco  ETS </a:t>
            </a:r>
            <a:r>
              <a:rPr lang="it-IT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 </a:t>
            </a:r>
            <a:r>
              <a:rPr lang="it-IT" sz="1100" b="1" i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Comunità del Cibo, Parco agricolo sud Milano</a:t>
            </a:r>
            <a:r>
              <a:rPr lang="it-IT" sz="11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Buccinasco ottobre 2024</a:t>
            </a:r>
            <a:endParaRPr lang="it-IT" sz="11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8EC719-001B-17B0-4F7E-D3C323A337B3}"/>
              </a:ext>
            </a:extLst>
          </p:cNvPr>
          <p:cNvSpPr txBox="1"/>
          <p:nvPr/>
        </p:nvSpPr>
        <p:spPr>
          <a:xfrm>
            <a:off x="492738" y="1619707"/>
            <a:ext cx="6936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APERITIVO</a:t>
            </a:r>
            <a:endParaRPr lang="it-IT" sz="28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56BA48D-5E0D-FED1-BA40-1F1C0A8C3E61}"/>
              </a:ext>
            </a:extLst>
          </p:cNvPr>
          <p:cNvSpPr txBox="1"/>
          <p:nvPr/>
        </p:nvSpPr>
        <p:spPr>
          <a:xfrm>
            <a:off x="3984569" y="5262179"/>
            <a:ext cx="314596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BIRRA</a:t>
            </a:r>
            <a:endParaRPr lang="it-IT" sz="1800" b="1" dirty="0"/>
          </a:p>
          <a:p>
            <a:pPr algn="ctr"/>
            <a:r>
              <a:rPr lang="it-IT" b="1" dirty="0"/>
              <a:t>d</a:t>
            </a:r>
            <a:r>
              <a:rPr lang="it-IT" sz="1800" b="1" dirty="0"/>
              <a:t>ell’AZ. PRODUTTRICE</a:t>
            </a:r>
          </a:p>
          <a:p>
            <a:pPr algn="ctr"/>
            <a:r>
              <a:rPr lang="it-IT" sz="1800" b="1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BEAUTIFUL</a:t>
            </a:r>
            <a:r>
              <a:rPr lang="it-IT" sz="18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it-IT" sz="1800" b="1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REBELS</a:t>
            </a:r>
            <a:r>
              <a:rPr lang="it-IT" sz="18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it-IT" sz="1800" b="1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BREWERY</a:t>
            </a:r>
            <a:r>
              <a:rPr lang="it-IT" sz="18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Aptos" panose="020B00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</a:p>
          <a:p>
            <a:pPr algn="ctr"/>
            <a:endParaRPr lang="it-IT" sz="1200" b="1" spc="-10" dirty="0">
              <a:solidFill>
                <a:schemeClr val="accent2">
                  <a:lumMod val="75000"/>
                </a:schemeClr>
              </a:solidFill>
              <a:latin typeface="Aptos" panose="020B0004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 rtl="0"/>
            <a:r>
              <a:rPr lang="it-IT" sz="1200" dirty="0">
                <a:effectLst/>
              </a:rPr>
              <a:t>Come prima birra degusteremo </a:t>
            </a:r>
            <a:r>
              <a:rPr lang="it-IT" sz="1200" b="1" i="1" dirty="0">
                <a:effectLst/>
              </a:rPr>
              <a:t>Bee </a:t>
            </a:r>
            <a:r>
              <a:rPr lang="it-IT" sz="1200" b="1" i="1" dirty="0" err="1">
                <a:effectLst/>
              </a:rPr>
              <a:t>boozer</a:t>
            </a:r>
            <a:r>
              <a:rPr lang="it-IT" sz="1200" dirty="0">
                <a:effectLst/>
              </a:rPr>
              <a:t>, birra chiara a bassa fermentazione con miele di castagno biologico, gradazione 5,5% di alcool. </a:t>
            </a:r>
          </a:p>
          <a:p>
            <a:pPr algn="just" rtl="0"/>
            <a:endParaRPr lang="it-IT" sz="1200" dirty="0">
              <a:effectLst/>
            </a:endParaRPr>
          </a:p>
          <a:p>
            <a:pPr algn="just" rtl="0"/>
            <a:r>
              <a:rPr lang="it-IT" sz="1200" dirty="0">
                <a:effectLst/>
              </a:rPr>
              <a:t>Come seconda birra </a:t>
            </a:r>
            <a:r>
              <a:rPr lang="it-IT" sz="1200" b="1" i="1" dirty="0">
                <a:effectLst/>
              </a:rPr>
              <a:t>Strong </a:t>
            </a:r>
            <a:r>
              <a:rPr lang="it-IT" sz="1200" b="1" i="1" dirty="0" err="1">
                <a:effectLst/>
              </a:rPr>
              <a:t>ale</a:t>
            </a:r>
            <a:r>
              <a:rPr lang="it-IT" sz="1200" b="1" i="1" dirty="0">
                <a:effectLst/>
              </a:rPr>
              <a:t> </a:t>
            </a:r>
            <a:r>
              <a:rPr lang="it-IT" sz="1200" b="1" i="1" dirty="0" err="1">
                <a:effectLst/>
              </a:rPr>
              <a:t>myrtle</a:t>
            </a:r>
            <a:r>
              <a:rPr lang="it-IT" sz="1200" dirty="0">
                <a:effectLst/>
              </a:rPr>
              <a:t>, birra bionda in stile belga, aromatizzata con bacche di mirto sardo messe in infusione, birra </a:t>
            </a:r>
            <a:r>
              <a:rPr lang="it-IT" sz="1200" dirty="0" err="1">
                <a:effectLst/>
              </a:rPr>
              <a:t>maltata</a:t>
            </a:r>
            <a:r>
              <a:rPr lang="it-IT" sz="1200" dirty="0">
                <a:effectLst/>
              </a:rPr>
              <a:t> con sentori di macchia mediterranea dati dalle bacche</a:t>
            </a:r>
            <a:r>
              <a:rPr lang="it-IT" sz="1200" dirty="0"/>
              <a:t>, </a:t>
            </a:r>
            <a:r>
              <a:rPr lang="it-IT" sz="1200" dirty="0">
                <a:effectLst/>
              </a:rPr>
              <a:t>gradazione alcolica 9% di alcol.</a:t>
            </a:r>
          </a:p>
          <a:p>
            <a:pPr algn="just" rtl="0"/>
            <a:endParaRPr lang="it-IT" sz="1200" dirty="0"/>
          </a:p>
          <a:p>
            <a:pPr algn="just" rtl="0"/>
            <a:r>
              <a:rPr lang="it-IT" sz="1200" dirty="0">
                <a:effectLst/>
              </a:rPr>
              <a:t>Come terza birra una  </a:t>
            </a:r>
            <a:r>
              <a:rPr lang="it-IT" sz="1200" dirty="0" err="1">
                <a:effectLst/>
              </a:rPr>
              <a:t>sour</a:t>
            </a:r>
            <a:r>
              <a:rPr lang="it-IT" sz="1200" dirty="0"/>
              <a:t>,</a:t>
            </a:r>
            <a:r>
              <a:rPr lang="it-IT" sz="1200" b="1" i="1" dirty="0">
                <a:effectLst/>
              </a:rPr>
              <a:t>  </a:t>
            </a:r>
            <a:r>
              <a:rPr lang="it-IT" sz="1200" b="1" i="1" dirty="0"/>
              <a:t>M</a:t>
            </a:r>
            <a:r>
              <a:rPr lang="it-IT" sz="1200" b="1" i="1" dirty="0">
                <a:effectLst/>
              </a:rPr>
              <a:t>uscat</a:t>
            </a:r>
            <a:r>
              <a:rPr lang="it-IT" sz="1200" dirty="0">
                <a:effectLst/>
              </a:rPr>
              <a:t>, birra di frumento fermentata con lievito di vino, invecchiata in botte di rovere per 16 mesi e rifermentata in bottiglia con mosto di moscato, gradazione alcolica 5,3 % …</a:t>
            </a:r>
          </a:p>
          <a:p>
            <a:br>
              <a:rPr lang="it-IT" sz="1200" dirty="0">
                <a:effectLst/>
              </a:rPr>
            </a:br>
            <a:endParaRPr lang="it-IT" sz="1800" b="1" dirty="0"/>
          </a:p>
          <a:p>
            <a:endParaRPr lang="it-IT" sz="1000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4B0C3C8-6F90-8E86-B481-55C7A4FCD25C}"/>
              </a:ext>
            </a:extLst>
          </p:cNvPr>
          <p:cNvSpPr txBox="1"/>
          <p:nvPr/>
        </p:nvSpPr>
        <p:spPr>
          <a:xfrm>
            <a:off x="492738" y="3231510"/>
            <a:ext cx="326963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Mercato con vecchi e anche nuovi produttori della rete della </a:t>
            </a:r>
            <a:r>
              <a:rPr lang="it-IT" sz="1400" b="1" i="1" dirty="0"/>
              <a:t>Comunità del Cibo del Parco agricolo sud Milano.</a:t>
            </a:r>
            <a:endParaRPr lang="it-IT" sz="1400" i="1" dirty="0"/>
          </a:p>
          <a:p>
            <a:pPr algn="just"/>
            <a:endParaRPr lang="it-IT" sz="900" i="1" dirty="0"/>
          </a:p>
          <a:p>
            <a:pPr algn="just"/>
            <a:r>
              <a:rPr lang="it-IT" sz="1400" dirty="0"/>
              <a:t>Nell’aperitivo di oggi la </a:t>
            </a:r>
            <a:r>
              <a:rPr lang="it-IT" sz="1400" b="1" i="1" dirty="0"/>
              <a:t>Pro Loco </a:t>
            </a:r>
            <a:r>
              <a:rPr lang="it-IT" sz="1400" dirty="0"/>
              <a:t>organizza il setting per la degustazione dei prodotti delle Aziende presenti nel mercato. </a:t>
            </a:r>
          </a:p>
          <a:p>
            <a:pPr algn="just"/>
            <a:endParaRPr lang="it-IT" sz="900" dirty="0"/>
          </a:p>
          <a:p>
            <a:pPr algn="just"/>
            <a:r>
              <a:rPr lang="it-IT" sz="1400" i="1" dirty="0"/>
              <a:t>Marcello, </a:t>
            </a:r>
            <a:r>
              <a:rPr lang="it-IT" sz="1400" dirty="0"/>
              <a:t>proprietario del Birrificio ci accompagna in questo viaggio di conoscenza delle birre proposte oggi.</a:t>
            </a:r>
          </a:p>
          <a:p>
            <a:pPr algn="just"/>
            <a:endParaRPr lang="it-IT" sz="900" dirty="0"/>
          </a:p>
          <a:p>
            <a:pPr algn="just"/>
            <a:r>
              <a:rPr lang="it-IT" sz="1400" dirty="0"/>
              <a:t>Sarà invece </a:t>
            </a:r>
            <a:r>
              <a:rPr lang="it-IT" sz="1400" i="1" dirty="0"/>
              <a:t>Alessandro</a:t>
            </a:r>
            <a:r>
              <a:rPr lang="it-IT" sz="1400" dirty="0"/>
              <a:t> proprietario del salumificio a presentare la sua azienda e i suoi prodotti e soprattutto la scelta di qualità ambientale fatta anche nel rispetto degli animali allevati.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61C4E73-A47D-A0E4-D6F2-5D4DEA82CC02}"/>
              </a:ext>
            </a:extLst>
          </p:cNvPr>
          <p:cNvSpPr txBox="1"/>
          <p:nvPr/>
        </p:nvSpPr>
        <p:spPr>
          <a:xfrm>
            <a:off x="3984569" y="3245217"/>
            <a:ext cx="2955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0" i="0" dirty="0">
                <a:effectLst/>
              </a:rPr>
              <a:t>animale, mentre l’intero consumo di energia elettrica viene prodotto con un impianto fotovoltaico in proprietà.</a:t>
            </a:r>
            <a:endParaRPr lang="it-IT" sz="1200" dirty="0">
              <a:effectLst/>
            </a:endParaRPr>
          </a:p>
          <a:p>
            <a:pPr algn="just"/>
            <a:r>
              <a:rPr lang="it-IT" sz="1200" b="0" i="0" dirty="0">
                <a:effectLst/>
              </a:rPr>
              <a:t>I cereali consumati per l’allevamento di suini sono prodotti per l’80% all’interno dell’azienda, il rimanente è acquistato praticamente a Km zero, cioè da aziende cerealicole limitrofe.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246532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368</Words>
  <Application>Microsoft Office PowerPoint</Application>
  <PresentationFormat>Personalizzato</PresentationFormat>
  <Paragraphs>30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Valentina Latella</dc:creator>
  <cp:lastModifiedBy>Valentina Latella</cp:lastModifiedBy>
  <cp:revision>37</cp:revision>
  <dcterms:created xsi:type="dcterms:W3CDTF">2024-10-14T08:47:38Z</dcterms:created>
  <dcterms:modified xsi:type="dcterms:W3CDTF">2024-11-05T20:55:01Z</dcterms:modified>
</cp:coreProperties>
</file>