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8" r:id="rId4"/>
    <p:sldId id="262" r:id="rId5"/>
    <p:sldId id="257" r:id="rId6"/>
    <p:sldId id="263" r:id="rId7"/>
    <p:sldId id="259" r:id="rId8"/>
    <p:sldId id="283" r:id="rId9"/>
    <p:sldId id="284" r:id="rId10"/>
    <p:sldId id="285" r:id="rId11"/>
    <p:sldId id="275" r:id="rId12"/>
    <p:sldId id="267" r:id="rId13"/>
    <p:sldId id="286" r:id="rId14"/>
    <p:sldId id="289" r:id="rId15"/>
    <p:sldId id="288" r:id="rId16"/>
    <p:sldId id="270" r:id="rId17"/>
    <p:sldId id="271" r:id="rId18"/>
    <p:sldId id="268" r:id="rId19"/>
    <p:sldId id="269" r:id="rId20"/>
    <p:sldId id="266" r:id="rId21"/>
    <p:sldId id="278" r:id="rId22"/>
    <p:sldId id="279" r:id="rId23"/>
    <p:sldId id="281" r:id="rId24"/>
    <p:sldId id="273" r:id="rId25"/>
    <p:sldId id="287"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F0EE"/>
    <a:srgbClr val="FF6600"/>
    <a:srgbClr val="5AA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00"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o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198E64E5-1B0C-458E-A65E-EBB8A1C5BB69}" type="datetimeFigureOut">
              <a:rPr lang="it-IT" smtClean="0"/>
              <a:pPr/>
              <a:t>30/06/2014</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57DC2E5C-62AB-4DCE-98A1-B29B81BF9D38}"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98E64E5-1B0C-458E-A65E-EBB8A1C5BB69}" type="datetimeFigureOut">
              <a:rPr lang="it-IT" smtClean="0"/>
              <a:pPr/>
              <a:t>30/06/2014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7DC2E5C-62AB-4DCE-98A1-B29B81BF9D3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98E64E5-1B0C-458E-A65E-EBB8A1C5BB69}" type="datetimeFigureOut">
              <a:rPr lang="it-IT" smtClean="0"/>
              <a:pPr/>
              <a:t>30/06/2014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7DC2E5C-62AB-4DCE-98A1-B29B81BF9D3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l">
              <a:defRPr/>
            </a:lvl1p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98E64E5-1B0C-458E-A65E-EBB8A1C5BB69}" type="datetimeFigureOut">
              <a:rPr lang="it-IT" smtClean="0"/>
              <a:pPr/>
              <a:t>30/06/2014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7DC2E5C-62AB-4DCE-98A1-B29B81BF9D3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o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198E64E5-1B0C-458E-A65E-EBB8A1C5BB69}" type="datetimeFigureOut">
              <a:rPr lang="it-IT" smtClean="0"/>
              <a:pPr/>
              <a:t>30/06/2014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7DC2E5C-62AB-4DCE-98A1-B29B81BF9D38}"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98E64E5-1B0C-458E-A65E-EBB8A1C5BB69}" type="datetimeFigureOut">
              <a:rPr lang="it-IT" smtClean="0"/>
              <a:pPr/>
              <a:t>30/06/2014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7DC2E5C-62AB-4DCE-98A1-B29B81BF9D3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198E64E5-1B0C-458E-A65E-EBB8A1C5BB69}" type="datetimeFigureOut">
              <a:rPr lang="it-IT" smtClean="0"/>
              <a:pPr/>
              <a:t>30/06/2014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7DC2E5C-62AB-4DCE-98A1-B29B81BF9D3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320"/>
            <a:ext cx="7470648" cy="1143000"/>
          </a:xfrm>
        </p:spPr>
        <p:txBody>
          <a:bodyPr anchor="ctr"/>
          <a:lstStyle>
            <a:lvl1pPr algn="l">
              <a:defRPr sz="4600"/>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198E64E5-1B0C-458E-A65E-EBB8A1C5BB69}" type="datetimeFigureOut">
              <a:rPr lang="it-IT" smtClean="0"/>
              <a:pPr/>
              <a:t>30/06/2014</a:t>
            </a:fld>
            <a:endParaRPr lang="it-IT"/>
          </a:p>
        </p:txBody>
      </p:sp>
      <p:sp>
        <p:nvSpPr>
          <p:cNvPr id="8" name="Segnaposto numero diapositiva 7"/>
          <p:cNvSpPr>
            <a:spLocks noGrp="1"/>
          </p:cNvSpPr>
          <p:nvPr>
            <p:ph type="sldNum" sz="quarter" idx="11"/>
          </p:nvPr>
        </p:nvSpPr>
        <p:spPr/>
        <p:txBody>
          <a:bodyPr/>
          <a:lstStyle/>
          <a:p>
            <a:fld id="{57DC2E5C-62AB-4DCE-98A1-B29B81BF9D38}" type="slidenum">
              <a:rPr lang="it-IT" smtClean="0"/>
              <a:pPr/>
              <a:t>‹N›</a:t>
            </a:fld>
            <a:endParaRPr lang="it-IT"/>
          </a:p>
        </p:txBody>
      </p:sp>
      <p:sp>
        <p:nvSpPr>
          <p:cNvPr id="9" name="Segnaposto piè di pagina 8"/>
          <p:cNvSpPr>
            <a:spLocks noGrp="1"/>
          </p:cNvSpPr>
          <p:nvPr>
            <p:ph type="ftr" sz="quarter" idx="12"/>
          </p:nvPr>
        </p:nvSpPr>
        <p:spPr/>
        <p:txBody>
          <a:body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98E64E5-1B0C-458E-A65E-EBB8A1C5BB69}" type="datetimeFigureOut">
              <a:rPr lang="it-IT" smtClean="0"/>
              <a:pPr/>
              <a:t>30/06/2014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7DC2E5C-62AB-4DCE-98A1-B29B81BF9D3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198E64E5-1B0C-458E-A65E-EBB8A1C5BB69}" type="datetimeFigureOut">
              <a:rPr lang="it-IT" smtClean="0"/>
              <a:pPr/>
              <a:t>30/06/2014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156448" y="6422064"/>
            <a:ext cx="762000" cy="365125"/>
          </a:xfrm>
        </p:spPr>
        <p:txBody>
          <a:bodyPr/>
          <a:lstStyle/>
          <a:p>
            <a:fld id="{57DC2E5C-62AB-4DCE-98A1-B29B81BF9D3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457200" y="6422064"/>
            <a:ext cx="2133600" cy="365125"/>
          </a:xfrm>
        </p:spPr>
        <p:txBody>
          <a:bodyPr/>
          <a:lstStyle/>
          <a:p>
            <a:fld id="{198E64E5-1B0C-458E-A65E-EBB8A1C5BB69}" type="datetimeFigureOut">
              <a:rPr lang="it-IT" smtClean="0"/>
              <a:pPr/>
              <a:t>30/06/2014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7DC2E5C-62AB-4DCE-98A1-B29B81BF9D3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igura a mano libera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igura a mano libera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egnaposto tito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98E64E5-1B0C-458E-A65E-EBB8A1C5BB69}" type="datetimeFigureOut">
              <a:rPr lang="it-IT" smtClean="0"/>
              <a:pPr/>
              <a:t>30/06/2014</a:t>
            </a:fld>
            <a:endParaRPr lang="it-IT"/>
          </a:p>
        </p:txBody>
      </p:sp>
      <p:sp>
        <p:nvSpPr>
          <p:cNvPr id="22" name="Segnaposto piè di pagina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t-IT"/>
          </a:p>
        </p:txBody>
      </p:sp>
      <p:sp>
        <p:nvSpPr>
          <p:cNvPr id="18" name="Segnaposto numero diapos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7DC2E5C-62AB-4DCE-98A1-B29B81BF9D38}"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140968"/>
            <a:ext cx="7887352" cy="1099552"/>
          </a:xfrm>
        </p:spPr>
        <p:txBody>
          <a:bodyPr>
            <a:noAutofit/>
          </a:bodyPr>
          <a:lstStyle/>
          <a:p>
            <a:pPr algn="ctr"/>
            <a:r>
              <a:rPr lang="it-IT" sz="5400" dirty="0" smtClean="0"/>
              <a:t>Assemblea  SOCI  </a:t>
            </a:r>
            <a:br>
              <a:rPr lang="it-IT" sz="5400" dirty="0" smtClean="0"/>
            </a:br>
            <a:r>
              <a:rPr lang="it-IT" sz="5400" dirty="0" smtClean="0"/>
              <a:t>ORDINARIA </a:t>
            </a:r>
            <a:endParaRPr lang="it-IT" sz="5400" dirty="0"/>
          </a:p>
        </p:txBody>
      </p:sp>
      <p:sp>
        <p:nvSpPr>
          <p:cNvPr id="3" name="Sottotitolo 2"/>
          <p:cNvSpPr>
            <a:spLocks noGrp="1"/>
          </p:cNvSpPr>
          <p:nvPr>
            <p:ph type="subTitle" idx="1"/>
          </p:nvPr>
        </p:nvSpPr>
        <p:spPr>
          <a:xfrm>
            <a:off x="1187624" y="5013176"/>
            <a:ext cx="6480720" cy="1152128"/>
          </a:xfrm>
        </p:spPr>
        <p:txBody>
          <a:bodyPr>
            <a:normAutofit/>
          </a:bodyPr>
          <a:lstStyle/>
          <a:p>
            <a:pPr algn="ctr"/>
            <a:r>
              <a:rPr lang="it-IT" sz="2400" dirty="0" smtClean="0"/>
              <a:t>Buccinasco, 24 marzo 2014,  ore 21.00</a:t>
            </a:r>
          </a:p>
          <a:p>
            <a:pPr algn="ctr"/>
            <a:r>
              <a:rPr lang="it-IT" sz="2400" dirty="0" smtClean="0"/>
              <a:t>Sede Operativa di Cascina </a:t>
            </a:r>
            <a:r>
              <a:rPr lang="it-IT" sz="2400" dirty="0" err="1" smtClean="0"/>
              <a:t>Fagnana</a:t>
            </a:r>
            <a:endParaRPr lang="it-IT" sz="2400" dirty="0"/>
          </a:p>
        </p:txBody>
      </p:sp>
      <p:pic>
        <p:nvPicPr>
          <p:cNvPr id="6" name="Immagine 5" descr="Logo-01timbro.jpg"/>
          <p:cNvPicPr>
            <a:picLocks noChangeAspect="1"/>
          </p:cNvPicPr>
          <p:nvPr/>
        </p:nvPicPr>
        <p:blipFill>
          <a:blip r:embed="rId2" cstate="print"/>
          <a:stretch>
            <a:fillRect/>
          </a:stretch>
        </p:blipFill>
        <p:spPr>
          <a:xfrm>
            <a:off x="3275857" y="332656"/>
            <a:ext cx="2088232" cy="2483897"/>
          </a:xfrm>
          <a:prstGeom prst="rect">
            <a:avLst/>
          </a:prstGeom>
        </p:spPr>
      </p:pic>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idx="1"/>
          </p:nvPr>
        </p:nvSpPr>
        <p:spPr>
          <a:xfrm>
            <a:off x="899592" y="1412776"/>
            <a:ext cx="7467600" cy="3744416"/>
          </a:xfrm>
        </p:spPr>
        <p:txBody>
          <a:bodyPr>
            <a:noAutofit/>
          </a:bodyPr>
          <a:lstStyle/>
          <a:p>
            <a:pPr algn="ctr">
              <a:buNone/>
            </a:pPr>
            <a:r>
              <a:rPr lang="it-IT" sz="3200" b="1" dirty="0" smtClean="0">
                <a:solidFill>
                  <a:schemeClr val="tx1">
                    <a:lumMod val="85000"/>
                  </a:schemeClr>
                </a:solidFill>
              </a:rPr>
              <a:t>Votazione dei Soci per approvazione Bilancio preventivo 2014. </a:t>
            </a:r>
          </a:p>
          <a:p>
            <a:pPr algn="ctr">
              <a:buNone/>
            </a:pPr>
            <a:endParaRPr lang="it-IT" sz="3200" b="1" dirty="0" smtClean="0">
              <a:solidFill>
                <a:schemeClr val="tx1">
                  <a:lumMod val="85000"/>
                </a:schemeClr>
              </a:solidFill>
            </a:endParaRPr>
          </a:p>
          <a:p>
            <a:pPr algn="ctr">
              <a:buNone/>
            </a:pPr>
            <a:r>
              <a:rPr lang="it-IT" sz="2800" b="1" dirty="0" smtClean="0">
                <a:solidFill>
                  <a:srgbClr val="92D050"/>
                </a:solidFill>
              </a:rPr>
              <a:t>Previste entrate 2.400 euro, </a:t>
            </a:r>
          </a:p>
          <a:p>
            <a:pPr algn="ctr">
              <a:buNone/>
            </a:pPr>
            <a:r>
              <a:rPr lang="it-IT" sz="2800" b="1" dirty="0" smtClean="0">
                <a:solidFill>
                  <a:srgbClr val="FF0000"/>
                </a:solidFill>
              </a:rPr>
              <a:t>Uscite per 1.730 euro,</a:t>
            </a:r>
          </a:p>
          <a:p>
            <a:pPr algn="ctr">
              <a:buNone/>
            </a:pPr>
            <a:r>
              <a:rPr lang="it-IT" sz="2800" b="1" dirty="0" smtClean="0">
                <a:solidFill>
                  <a:srgbClr val="92D050"/>
                </a:solidFill>
              </a:rPr>
              <a:t>Bilancio attivo per 670 euro</a:t>
            </a:r>
          </a:p>
          <a:p>
            <a:pPr algn="ctr">
              <a:buNone/>
            </a:pPr>
            <a:r>
              <a:rPr lang="it-IT" sz="3200" b="1" dirty="0" smtClean="0">
                <a:solidFill>
                  <a:schemeClr val="tx1">
                    <a:lumMod val="85000"/>
                  </a:schemeClr>
                </a:solidFill>
              </a:rPr>
              <a:t> </a:t>
            </a:r>
          </a:p>
          <a:p>
            <a:pPr algn="ctr">
              <a:buNone/>
            </a:pPr>
            <a:endParaRPr lang="it-IT" sz="4400" b="1"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idx="1"/>
          </p:nvPr>
        </p:nvSpPr>
        <p:spPr>
          <a:xfrm>
            <a:off x="827584" y="2132856"/>
            <a:ext cx="7467600" cy="2232247"/>
          </a:xfrm>
        </p:spPr>
        <p:txBody>
          <a:bodyPr>
            <a:noAutofit/>
          </a:bodyPr>
          <a:lstStyle/>
          <a:p>
            <a:pPr algn="ctr">
              <a:buNone/>
            </a:pPr>
            <a:r>
              <a:rPr lang="it-IT" sz="3200" b="1" dirty="0" smtClean="0">
                <a:solidFill>
                  <a:schemeClr val="tx1">
                    <a:lumMod val="85000"/>
                  </a:schemeClr>
                </a:solidFill>
              </a:rPr>
              <a:t>Focus su</a:t>
            </a:r>
            <a:br>
              <a:rPr lang="it-IT" sz="3200" b="1" dirty="0" smtClean="0">
                <a:solidFill>
                  <a:schemeClr val="tx1">
                    <a:lumMod val="85000"/>
                  </a:schemeClr>
                </a:solidFill>
              </a:rPr>
            </a:br>
            <a:r>
              <a:rPr lang="it-IT" sz="3200" b="1" dirty="0" smtClean="0">
                <a:solidFill>
                  <a:schemeClr val="tx1">
                    <a:lumMod val="85000"/>
                  </a:schemeClr>
                </a:solidFill>
              </a:rPr>
              <a:t>Dinamiche di Sviluppo Associativo e elementi di</a:t>
            </a:r>
          </a:p>
          <a:p>
            <a:pPr algn="ctr">
              <a:buNone/>
            </a:pPr>
            <a:r>
              <a:rPr lang="it-IT" sz="3200" b="1" dirty="0" smtClean="0">
                <a:solidFill>
                  <a:schemeClr val="tx1">
                    <a:lumMod val="85000"/>
                  </a:schemeClr>
                </a:solidFill>
              </a:rPr>
              <a:t>STRATEGIA PROLOCO</a:t>
            </a:r>
            <a:endParaRPr lang="it-IT" sz="4400" b="1"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3491880" y="5589240"/>
            <a:ext cx="2088232" cy="1008112"/>
          </a:xfrm>
          <a:prstGeom prst="roundRect">
            <a:avLst>
              <a:gd name="adj" fmla="val 39343"/>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FFC000"/>
                </a:solidFill>
              </a:rPr>
              <a:t>GRUPPO</a:t>
            </a:r>
          </a:p>
          <a:p>
            <a:pPr algn="ctr"/>
            <a:r>
              <a:rPr lang="it-IT" sz="2000" b="1" dirty="0" smtClean="0">
                <a:solidFill>
                  <a:srgbClr val="FFC000"/>
                </a:solidFill>
              </a:rPr>
              <a:t>ATTIVISTI</a:t>
            </a:r>
            <a:endParaRPr lang="it-IT" sz="2000" b="1" dirty="0">
              <a:solidFill>
                <a:srgbClr val="FFC000"/>
              </a:solidFill>
            </a:endParaRPr>
          </a:p>
        </p:txBody>
      </p:sp>
      <p:sp>
        <p:nvSpPr>
          <p:cNvPr id="7" name="Rettangolo arrotondato 6"/>
          <p:cNvSpPr/>
          <p:nvPr/>
        </p:nvSpPr>
        <p:spPr>
          <a:xfrm>
            <a:off x="6228184" y="1844824"/>
            <a:ext cx="1656184" cy="864096"/>
          </a:xfrm>
          <a:prstGeom prst="roundRect">
            <a:avLst>
              <a:gd name="adj" fmla="val 22336"/>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2">
                    <a:lumMod val="60000"/>
                    <a:lumOff val="40000"/>
                  </a:schemeClr>
                </a:solidFill>
              </a:rPr>
              <a:t>NUOVI SOCI</a:t>
            </a:r>
            <a:endParaRPr lang="it-IT" b="1" dirty="0">
              <a:solidFill>
                <a:schemeClr val="accent2">
                  <a:lumMod val="60000"/>
                  <a:lumOff val="40000"/>
                </a:schemeClr>
              </a:solidFill>
            </a:endParaRPr>
          </a:p>
        </p:txBody>
      </p:sp>
      <p:sp>
        <p:nvSpPr>
          <p:cNvPr id="9" name="Rettangolo arrotondato 8"/>
          <p:cNvSpPr/>
          <p:nvPr/>
        </p:nvSpPr>
        <p:spPr>
          <a:xfrm>
            <a:off x="827584" y="1916832"/>
            <a:ext cx="2016224" cy="864096"/>
          </a:xfrm>
          <a:prstGeom prst="roundRect">
            <a:avLst>
              <a:gd name="adj" fmla="val 22336"/>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 </a:t>
            </a:r>
            <a:r>
              <a:rPr lang="it-IT" b="1" dirty="0" smtClean="0">
                <a:solidFill>
                  <a:srgbClr val="00B0F0"/>
                </a:solidFill>
              </a:rPr>
              <a:t>SPONSOR</a:t>
            </a:r>
          </a:p>
          <a:p>
            <a:pPr algn="ctr"/>
            <a:r>
              <a:rPr lang="it-IT" b="1" dirty="0" smtClean="0">
                <a:solidFill>
                  <a:srgbClr val="00B0F0"/>
                </a:solidFill>
              </a:rPr>
              <a:t>PARTNERSHIP </a:t>
            </a:r>
            <a:r>
              <a:rPr lang="it-IT" b="1" dirty="0" smtClean="0"/>
              <a:t> </a:t>
            </a:r>
            <a:endParaRPr lang="it-IT" b="1" dirty="0"/>
          </a:p>
        </p:txBody>
      </p:sp>
      <p:sp>
        <p:nvSpPr>
          <p:cNvPr id="10" name="Freccia curva 9"/>
          <p:cNvSpPr/>
          <p:nvPr/>
        </p:nvSpPr>
        <p:spPr>
          <a:xfrm rot="16200000" flipV="1">
            <a:off x="5940152" y="2636912"/>
            <a:ext cx="648072" cy="936104"/>
          </a:xfrm>
          <a:prstGeom prst="bentArrow">
            <a:avLst>
              <a:gd name="adj1" fmla="val 8992"/>
              <a:gd name="adj2" fmla="val 15593"/>
              <a:gd name="adj3" fmla="val 26804"/>
              <a:gd name="adj4" fmla="val 7319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38" name="AutoShape 14" descr="data:image/jpeg;base64,/9j/4AAQSkZJRgABAQAAAQABAAD/2wCEAAkGBhQSERQTEBAWFBUVFRIRFRcVGBoZGBURFRgVGRsVFxoXIyYhGBwjGRQSKzQgIyg1LS0vFh4xNTAqNScrLDUBCQoKDgwOGg8PGTUlHiI1KzQuLyw1NTU0NC8vLzU0NC41MSovLjUyNCksNSwuLyk2LykpLCoxNikyLCosKjAvLP/AABEIAI4AjgMBIgACEQEDEQH/xAAbAAEBAAIDAQAAAAAAAAAAAAAABQQGAgMHAf/EAD4QAAICAQIDBQUFBAkFAAAAAAECAAMRBBIFITEGEyJBURZUYYGTFEJxkbEyUnKhIzM0Q1NjgpLRc4OisrP/xAAaAQEAAgMBAAAAAAAAAAAAAAAAAQIDBAUG/8QAMBEAAgECAwUHAwUBAAAAAAAAAAECAxEhMVEEEkGR4RNhcaHB0fAFIrEUMkKB8XL/2gAMAwEAAhEDEQA/APJIiJpnpBERAEREAREQBERAEREAREQBERAEREA+7T6RtPpLPtprvfr/AKjR7aa736/6jSl5aLn0K4kbafSNp9JZ9tNd79f9Ro9tNd79f9RovLRc+gxI20+kbT6Sz7aa736/6jR7aa736/6jReWi59BiRtp9I2n0ln2013v1/wBRo9tNd79f9RovLRc+gxI20+kbT6Sz7aa736/6jR7aa736/wCo0XloufQYkbafSNp9JZ9tNd79f9Ro9tNd79f9RovLRc+gxI20+kbT6Sz7aa736/6jR7aa736/6jReWi59BiRtp9I2n0ln2013v1/1Gj2013v1/wBRovLRc+gxI20+kbT6Sz7aa736/wCo0e2mu9+v+o0XloufQYkWIiXLCIiAIn2AIB8n0Cdy6Jz0rY/gplLgew2pRqkbumcFtoxYhIxuBIzgDqJSU1FN6F1B8SfVoXLmvAVhvyGIGNgJI5+fIzqWliCwBwuMnyGemZ7jXpOFLabVqRmKlCWYYII2k7XI5keePORe0XCuFpo7RVWwYEWhUYlnYcgpbxDYNx/DE5EPqylJR7OWNuHPiT2U+MXyPJImVaXuYvsJ5AeBeQAAAGB8AJ02adl/aVh+IInZTKuLzWR1xESSgiIgkREQBETkiEnAGSeQxIB8Et8L7JW2oLHK01f4lhxn+BRzf5CUOzPZa0ahG1OmbuwGch8LuIUlR4j5nHXrKXFGfvT3j7yAOeRyGMhQByXH7o5CaVXaLy3KbXjmdXYdg7eX3u3z51MWjhOkq+4+ob1sPdpn4KviPzIlcKawC3daYEAhK6wbMHzIPNf9TCY/A6i16gAE4dlB6F1Riv8A5ATCtYliWyWJJbPXd55+OczVknOVm+ftl5Hfp7HShLcgsljxftw0KDcVH+a/xe0j+SdPznVbqA3ENEwXGaTyGWOf6UdTzJ5DrMITJq/t2g/6R6/xWyJU4xTa0l+DB9RpRhTTWqNp2uKyoewNk+IqDgEg7es6eMs3d2tlwoptDKV6kocEny8pnjy6ZxgDuicrhvFt+9yJ/pPh8JicZx9muxjHdW4O3rlefj+/jly8pyYO80cyUvXh0NZ4NrQmioGzOTcch2Q/tAY8PI9OpmUnEweXe3V/iRav5HB/WS9D/Y9N/wB7/wCkTsOnGTber/LOzsVGMtni+NvmeBR1mnXaGu09F6E4FiDYc+hZMbW+DD85J1HZjTW/1FzUt+7dhkJ9BYvT/UBKvBK2ZnUc0NdhsHlhVJUn4hguPj+MnCRT3otxUrW+ZZET2GjVbjJYriu81vivBLdM225CueanqrD1VhyYfhMCek8M0ffVPW+HrIdQhZfDZtJFg3HK8wOnXOJpGt7P6ipd1lDKvTdjw/mJu0doUm4yauvM81teyOhPdWJNiIm2aRyRCTgAkn0m0cB7NW1W1XagrSqur4f9tgCD4UHi+ZwJO4R2jbSg9xVWHP8AeOu9x8FzyX5CZ+l4pxDUk90zn1KKFHzbAH5malZ1WmlZR1bNmlGmnjd+Bs9+irudCCVa0vnwciQclyCfDy9Ovwk7X6A1HqCpztORkgeZX7sqcOs2adK9TqALCbC7pbusAO3avhBDDryyPPnJXEdT9lqtYvX9o3IqAsruo8W8kcwp6dec5tJy3t1O/Bd+Od/mB6OntTpw35YJcHx/z+/M7+GaR8s+0he7u5nkD4G6Z6/Kd+lY6ncLKXsZFDNZSM2BemXXpYBy59fjNY7M657dSzW2M5NN/NiT/dt6zfdFW2k4czgEX61hTUBkMKF6lfPxE/zE2ewvNqXBZr+zGts7aHaJfc2lH15K7fDAnrwOphnT2faD+4XWl8+mxxk/IyDxEa2rU13toHQUjaikMVC8/vDqcsec3XjPZ9bddptOXAbutOupb/NPLHxcjaPmDOjX8Kaig26e+8MNVZpCgbkCrHB5EHmu3l6wqFSDeKksVj0foa1Wa2hQTqPGzWGuWOXDDBYeJqa9v71Pi0+OWBhrQQOY2g55DmeXTnON/bLUXK1aaTk6smF7043DBKgnAm3LVe1d9i8QLJRYtbZUliXOAVHPPPI6+U5cM0Op1L2118RO9FVkGWUWhgCADywcnGDKqhirU1f/AKfsYXQsm5VMFnnhln9veuZrPZ/hGqNS13aF9iFitjMKdobBIJfkRkfrKGp4fpq+b3szeddW1/l3uAo+QMocJ4XXZqdPXrDcxtNtbh3xsvQ4C+pB5f7px7MUomo1NGpq3oVap1XqmLAO8BPTbnOZPYzlK8pWvp1v5WNynJ0YOKk3upOytir2wb8HwXjiT9Dri9qVogrTxYQHqdjDLsebH4nkPICS7tMyY3qV9M9D+B6H5S/xDs0+lvUg95S4c1XL+y6lH8xyDfD5zz3hfH7aSAth2EjcjeJSPPwtkSY0JKTUeFvXiZZ/UKdGUXTxjJerz9eJuOk4LuQu7YAXeuMNuA6g8+Rx5Gd9lNX2d6lfYb6v23Q4J38skZ2AbDyA885nKipBa9tdwWnOVNVnQtzRGxlkB58yp6TG7QjU2Mj6K0YFah0qtBJsBOTtbBYkYyccyTNS7nJJuyz0S7uJG013KN3eUXjh+PnsafxPs1fQNzJuQ9HQhkPzHT8DJU2WvtfraGKuefRltrHMehBHORuI6xbWLipayeoTkufgD0nYpOr/ADS8UecqRhd7uHczr0WpFbBjWr45gPnbn4gYzLV/bvUMANtIA6AVLtH4DoJrsS06UJu8lcrGrKOTL69tdQOndfRr/wCJG1erax2ew5ZiWY+pM6YkwpQg7xViJ1JT/czM4TxE0WrYFDYyCp6MpBBU49QTN54R2qzt+z6ru2XOxNRtOwn/AArGBA/lPOolZ0lJ3TszNR2mVJWsmtGetaDir0WUvYjgd4Lb7CFt75gchgenIZAweWSc85la/tTVs1oqO426hNRQcEbCykM2D0K/qczyfRcWuq51XOn8LEfmPOUl7aaj75rs/jqQn88ZmLdrRVlZ+Xubv6rZ5y35wd8Mu53733Z5YHo3ZTWd1otQV7subtOyI7J4gh8WAx8h5yPTSarLlFqKwrWwMHAAtDI4VWz4mHMcvMGasO2jeem0/wDsx+hnFu2dnlp9Ovx7sH9ZXdqtJbuXeZ1ttCMpzX8nfLS1vx5m8cY7VDUrprCNuppsy7KP6wDaVs5efgAIn3jurFmov1ApFVdy7T9pIQBjty6gEEnKggc+s0C7tjqmGBbsHpWqp/6gSRfqGc5dix9WOT/OW7OrL9zS8/YwfraVOypQyuljwbvbnlobdxHtYqJ3ddj3FVNaMcrVWDkEovmcE8z69Jp2Z8iZ4U1DI59avKtK8ihwrjtun3d0Vw+AwZVYHHTkwmae2V56in6Nf/EhRIlRpyd3FXKxrTirJmwavtnbbX3d1VNi+Wa8FfirA5Egswz0nGJMKcYK0VYiU3LMRETIUEREAREQBERAEREAREQBERAEREAREQBERAEREAREQBERAEREAREQBERAEREAREQBERAEREAREQBERAEREAREQBERAEREARE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0" name="AutoShape 16" descr="data:image/jpeg;base64,/9j/4AAQSkZJRgABAQAAAQABAAD/2wCEAAkGBhQSERQTEBAWFBUVFRIRFRcVGBoZGBURFRgVGRsVFxoXIyYhGBwjGRQSKzQgIyg1LS0vFh4xNTAqNScrLDUBCQoKDgwOGg8PGTUlHiI1KzQuLyw1NTU0NC8vLzU0NC41MSovLjUyNCksNSwuLyk2LykpLCoxNikyLCosKjAvLP/AABEIAI4AjgMBIgACEQEDEQH/xAAbAAEBAAIDAQAAAAAAAAAAAAAABQQGAgMHAf/EAD4QAAICAQIDBQUFBAkFAAAAAAECAAMRBBIFITEGEyJBURZUYYGTFEJxkbEyUnKhIzM0Q1NjgpLRc4OisrP/xAAaAQEAAgMBAAAAAAAAAAAAAAAAAQIDBAUG/8QAMBEAAgECAwUHAwUBAAAAAAAAAAECAxEhMVEEEkGR4RNhcaHB0fAFIrEUMkKB8XL/2gAMAwEAAhEDEQA/APJIiJpnpBERAEREAREQBERAEREAREQBERAEREA+7T6RtPpLPtprvfr/AKjR7aa736/6jSl5aLn0K4kbafSNp9JZ9tNd79f9Ro9tNd79f9RovLRc+gxI20+kbT6Sz7aa736/6jR7aa736/6jReWi59BiRtp9I2n0ln2013v1/wBRo9tNd79f9RovLRc+gxI20+kbT6Sz7aa736/6jR7aa736/wCo0XloufQYkbafSNp9JZ9tNd79f9Ro9tNd79f9RovLRc+gxI20+kbT6Sz7aa736/6jR7aa736/6jReWi59BiRtp9I2n0ln2013v1/1Gj2013v1/wBRovLRc+gxI20+kbT6Sz7aa736/wCo0e2mu9+v+o0XloufQYkWIiXLCIiAIn2AIB8n0Cdy6Jz0rY/gplLgew2pRqkbumcFtoxYhIxuBIzgDqJSU1FN6F1B8SfVoXLmvAVhvyGIGNgJI5+fIzqWliCwBwuMnyGemZ7jXpOFLabVqRmKlCWYYII2k7XI5keePORe0XCuFpo7RVWwYEWhUYlnYcgpbxDYNx/DE5EPqylJR7OWNuHPiT2U+MXyPJImVaXuYvsJ5AeBeQAAAGB8AJ02adl/aVh+IInZTKuLzWR1xESSgiIgkREQBETkiEnAGSeQxIB8Et8L7JW2oLHK01f4lhxn+BRzf5CUOzPZa0ahG1OmbuwGch8LuIUlR4j5nHXrKXFGfvT3j7yAOeRyGMhQByXH7o5CaVXaLy3KbXjmdXYdg7eX3u3z51MWjhOkq+4+ob1sPdpn4KviPzIlcKawC3daYEAhK6wbMHzIPNf9TCY/A6i16gAE4dlB6F1Riv8A5ATCtYliWyWJJbPXd55+OczVknOVm+ftl5Hfp7HShLcgsljxftw0KDcVH+a/xe0j+SdPznVbqA3ENEwXGaTyGWOf6UdTzJ5DrMITJq/t2g/6R6/xWyJU4xTa0l+DB9RpRhTTWqNp2uKyoewNk+IqDgEg7es6eMs3d2tlwoptDKV6kocEny8pnjy6ZxgDuicrhvFt+9yJ/pPh8JicZx9muxjHdW4O3rlefj+/jly8pyYO80cyUvXh0NZ4NrQmioGzOTcch2Q/tAY8PI9OpmUnEweXe3V/iRav5HB/WS9D/Y9N/wB7/wCkTsOnGTber/LOzsVGMtni+NvmeBR1mnXaGu09F6E4FiDYc+hZMbW+DD85J1HZjTW/1FzUt+7dhkJ9BYvT/UBKvBK2ZnUc0NdhsHlhVJUn4hguPj+MnCRT3otxUrW+ZZET2GjVbjJYriu81vivBLdM225CueanqrD1VhyYfhMCek8M0ffVPW+HrIdQhZfDZtJFg3HK8wOnXOJpGt7P6ipd1lDKvTdjw/mJu0doUm4yauvM81teyOhPdWJNiIm2aRyRCTgAkn0m0cB7NW1W1XagrSqur4f9tgCD4UHi+ZwJO4R2jbSg9xVWHP8AeOu9x8FzyX5CZ+l4pxDUk90zn1KKFHzbAH5malZ1WmlZR1bNmlGmnjd+Bs9+irudCCVa0vnwciQclyCfDy9Ovwk7X6A1HqCpztORkgeZX7sqcOs2adK9TqALCbC7pbusAO3avhBDDryyPPnJXEdT9lqtYvX9o3IqAsruo8W8kcwp6dec5tJy3t1O/Bd+Od/mB6OntTpw35YJcHx/z+/M7+GaR8s+0he7u5nkD4G6Z6/Kd+lY6ncLKXsZFDNZSM2BemXXpYBy59fjNY7M657dSzW2M5NN/NiT/dt6zfdFW2k4czgEX61hTUBkMKF6lfPxE/zE2ewvNqXBZr+zGts7aHaJfc2lH15K7fDAnrwOphnT2faD+4XWl8+mxxk/IyDxEa2rU13toHQUjaikMVC8/vDqcsec3XjPZ9bddptOXAbutOupb/NPLHxcjaPmDOjX8Kaig26e+8MNVZpCgbkCrHB5EHmu3l6wqFSDeKksVj0foa1Wa2hQTqPGzWGuWOXDDBYeJqa9v71Pi0+OWBhrQQOY2g55DmeXTnON/bLUXK1aaTk6smF7043DBKgnAm3LVe1d9i8QLJRYtbZUliXOAVHPPPI6+U5cM0Op1L2118RO9FVkGWUWhgCADywcnGDKqhirU1f/AKfsYXQsm5VMFnnhln9veuZrPZ/hGqNS13aF9iFitjMKdobBIJfkRkfrKGp4fpq+b3szeddW1/l3uAo+QMocJ4XXZqdPXrDcxtNtbh3xsvQ4C+pB5f7px7MUomo1NGpq3oVap1XqmLAO8BPTbnOZPYzlK8pWvp1v5WNynJ0YOKk3upOytir2wb8HwXjiT9Dri9qVogrTxYQHqdjDLsebH4nkPICS7tMyY3qV9M9D+B6H5S/xDs0+lvUg95S4c1XL+y6lH8xyDfD5zz3hfH7aSAth2EjcjeJSPPwtkSY0JKTUeFvXiZZ/UKdGUXTxjJerz9eJuOk4LuQu7YAXeuMNuA6g8+Rx5Gd9lNX2d6lfYb6v23Q4J38skZ2AbDyA885nKipBa9tdwWnOVNVnQtzRGxlkB58yp6TG7QjU2Mj6K0YFah0qtBJsBOTtbBYkYyccyTNS7nJJuyz0S7uJG013KN3eUXjh+PnsafxPs1fQNzJuQ9HQhkPzHT8DJU2WvtfraGKuefRltrHMehBHORuI6xbWLipayeoTkufgD0nYpOr/ADS8UecqRhd7uHczr0WpFbBjWr45gPnbn4gYzLV/bvUMANtIA6AVLtH4DoJrsS06UJu8lcrGrKOTL69tdQOndfRr/wCJG1erax2ew5ZiWY+pM6YkwpQg7xViJ1JT/czM4TxE0WrYFDYyCp6MpBBU49QTN54R2qzt+z6ru2XOxNRtOwn/AArGBA/lPOolZ0lJ3TszNR2mVJWsmtGetaDir0WUvYjgd4Lb7CFt75gchgenIZAweWSc85la/tTVs1oqO426hNRQcEbCykM2D0K/qczyfRcWuq51XOn8LEfmPOUl7aaj75rs/jqQn88ZmLdrRVlZ+Xubv6rZ5y35wd8Mu53733Z5YHo3ZTWd1otQV7subtOyI7J4gh8WAx8h5yPTSarLlFqKwrWwMHAAtDI4VWz4mHMcvMGasO2jeem0/wDsx+hnFu2dnlp9Ovx7sH9ZXdqtJbuXeZ1ttCMpzX8nfLS1vx5m8cY7VDUrprCNuppsy7KP6wDaVs5efgAIn3jurFmov1ApFVdy7T9pIQBjty6gEEnKggc+s0C7tjqmGBbsHpWqp/6gSRfqGc5dix9WOT/OW7OrL9zS8/YwfraVOypQyuljwbvbnlobdxHtYqJ3ddj3FVNaMcrVWDkEovmcE8z69Jp2Z8iZ4U1DI59avKtK8ihwrjtun3d0Vw+AwZVYHHTkwmae2V56in6Nf/EhRIlRpyd3FXKxrTirJmwavtnbbX3d1VNi+Wa8FfirA5Egswz0nGJMKcYK0VYiU3LMRETIUEREAREQBERAEREAREQBERAEREAREQBERAEREAREQBERAEREAREQBERAEREAREQBERAEREAREQBERAEREAREQBERAEREARE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9" name="Rettangolo arrotondato 28"/>
          <p:cNvSpPr/>
          <p:nvPr/>
        </p:nvSpPr>
        <p:spPr>
          <a:xfrm>
            <a:off x="3491880" y="404664"/>
            <a:ext cx="2087104" cy="1008112"/>
          </a:xfrm>
          <a:prstGeom prst="roundRect">
            <a:avLst>
              <a:gd name="adj" fmla="val 22336"/>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92D050"/>
                </a:solidFill>
              </a:rPr>
              <a:t>ENTRATE</a:t>
            </a:r>
            <a:endParaRPr lang="it-IT" b="1" dirty="0">
              <a:solidFill>
                <a:srgbClr val="92D050"/>
              </a:solidFill>
            </a:endParaRPr>
          </a:p>
        </p:txBody>
      </p:sp>
      <p:sp>
        <p:nvSpPr>
          <p:cNvPr id="4" name="Rettangolo arrotondato 3"/>
          <p:cNvSpPr/>
          <p:nvPr/>
        </p:nvSpPr>
        <p:spPr>
          <a:xfrm>
            <a:off x="3491880" y="2348880"/>
            <a:ext cx="2088232" cy="1656184"/>
          </a:xfrm>
          <a:prstGeom prst="roundRect">
            <a:avLst>
              <a:gd name="adj" fmla="val 22336"/>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FF0000"/>
                </a:solidFill>
              </a:rPr>
              <a:t>Eventi originali e di Qualità</a:t>
            </a:r>
            <a:endParaRPr lang="it-IT" sz="2400" b="1" dirty="0">
              <a:solidFill>
                <a:srgbClr val="FF0000"/>
              </a:solidFill>
            </a:endParaRPr>
          </a:p>
        </p:txBody>
      </p:sp>
      <p:sp>
        <p:nvSpPr>
          <p:cNvPr id="20" name="Freccia curva 19"/>
          <p:cNvSpPr/>
          <p:nvPr/>
        </p:nvSpPr>
        <p:spPr>
          <a:xfrm rot="16200000">
            <a:off x="2555776" y="2708920"/>
            <a:ext cx="648072" cy="936104"/>
          </a:xfrm>
          <a:prstGeom prst="bentArrow">
            <a:avLst>
              <a:gd name="adj1" fmla="val 8992"/>
              <a:gd name="adj2" fmla="val 15593"/>
              <a:gd name="adj3" fmla="val 26804"/>
              <a:gd name="adj4" fmla="val 7319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1" name="Freccia curva 20"/>
          <p:cNvSpPr/>
          <p:nvPr/>
        </p:nvSpPr>
        <p:spPr>
          <a:xfrm rot="10800000" flipV="1">
            <a:off x="5868144" y="1124744"/>
            <a:ext cx="792088" cy="648072"/>
          </a:xfrm>
          <a:prstGeom prst="bentArrow">
            <a:avLst>
              <a:gd name="adj1" fmla="val 8992"/>
              <a:gd name="adj2" fmla="val 15593"/>
              <a:gd name="adj3" fmla="val 26804"/>
              <a:gd name="adj4" fmla="val 7319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2" name="Freccia curva 21"/>
          <p:cNvSpPr/>
          <p:nvPr/>
        </p:nvSpPr>
        <p:spPr>
          <a:xfrm>
            <a:off x="2483768" y="1124744"/>
            <a:ext cx="864096" cy="648072"/>
          </a:xfrm>
          <a:prstGeom prst="bentArrow">
            <a:avLst>
              <a:gd name="adj1" fmla="val 8992"/>
              <a:gd name="adj2" fmla="val 15593"/>
              <a:gd name="adj3" fmla="val 26804"/>
              <a:gd name="adj4" fmla="val 7319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3" name="Freccia in giù 22"/>
          <p:cNvSpPr/>
          <p:nvPr/>
        </p:nvSpPr>
        <p:spPr>
          <a:xfrm>
            <a:off x="4355976" y="1700808"/>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curva 27"/>
          <p:cNvSpPr/>
          <p:nvPr/>
        </p:nvSpPr>
        <p:spPr>
          <a:xfrm rot="8052156">
            <a:off x="4969171" y="3997246"/>
            <a:ext cx="3667110" cy="648072"/>
          </a:xfrm>
          <a:prstGeom prst="bentArrow">
            <a:avLst>
              <a:gd name="adj1" fmla="val 8992"/>
              <a:gd name="adj2" fmla="val 21655"/>
              <a:gd name="adj3" fmla="val 26804"/>
              <a:gd name="adj4" fmla="val 8284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0" name="Freccia in giù 29"/>
          <p:cNvSpPr/>
          <p:nvPr/>
        </p:nvSpPr>
        <p:spPr>
          <a:xfrm flipV="1">
            <a:off x="4355976" y="4149080"/>
            <a:ext cx="432048"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umetto 4 16"/>
          <p:cNvSpPr/>
          <p:nvPr/>
        </p:nvSpPr>
        <p:spPr>
          <a:xfrm>
            <a:off x="251521" y="3789041"/>
            <a:ext cx="2736303" cy="1812794"/>
          </a:xfrm>
          <a:prstGeom prst="cloudCallout">
            <a:avLst>
              <a:gd name="adj1" fmla="val 65039"/>
              <a:gd name="adj2" fmla="val 60638"/>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Partecipazione, soddisfazione,  autostima, realizzazione</a:t>
            </a:r>
            <a:endParaRPr lang="it-IT" dirty="0"/>
          </a:p>
        </p:txBody>
      </p:sp>
      <p:sp>
        <p:nvSpPr>
          <p:cNvPr id="18" name="CasellaDiTesto 17"/>
          <p:cNvSpPr txBox="1"/>
          <p:nvPr/>
        </p:nvSpPr>
        <p:spPr>
          <a:xfrm rot="18855972">
            <a:off x="6410621" y="4537447"/>
            <a:ext cx="1256876" cy="461665"/>
          </a:xfrm>
          <a:prstGeom prst="rect">
            <a:avLst/>
          </a:prstGeom>
          <a:noFill/>
        </p:spPr>
        <p:txBody>
          <a:bodyPr wrap="square" rtlCol="0">
            <a:spAutoFit/>
          </a:bodyPr>
          <a:lstStyle/>
          <a:p>
            <a:r>
              <a:rPr lang="it-IT" sz="2400" b="1" dirty="0" smtClean="0"/>
              <a:t>+ + + +</a:t>
            </a:r>
            <a:endParaRPr lang="it-IT" b="1" dirty="0"/>
          </a:p>
        </p:txBody>
      </p:sp>
      <p:sp>
        <p:nvSpPr>
          <p:cNvPr id="19" name="Rettangolo arrotondato 18"/>
          <p:cNvSpPr/>
          <p:nvPr/>
        </p:nvSpPr>
        <p:spPr>
          <a:xfrm>
            <a:off x="4644008" y="4221088"/>
            <a:ext cx="1872208" cy="648072"/>
          </a:xfrm>
          <a:prstGeom prst="roundRect">
            <a:avLst>
              <a:gd name="adj" fmla="val 223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 </a:t>
            </a:r>
            <a:r>
              <a:rPr lang="it-IT" sz="1400" b="1" dirty="0" smtClean="0">
                <a:solidFill>
                  <a:srgbClr val="00B0F0"/>
                </a:solidFill>
              </a:rPr>
              <a:t>COMUNICAZIONE EFFICACE</a:t>
            </a:r>
            <a:r>
              <a:rPr lang="it-IT" sz="1400" b="1" dirty="0" smtClean="0"/>
              <a:t> </a:t>
            </a:r>
            <a:endParaRPr lang="it-IT" b="1" dirty="0"/>
          </a:p>
        </p:txBody>
      </p:sp>
      <p:pic>
        <p:nvPicPr>
          <p:cNvPr id="24" name="Immagine 23" descr="Copia di Logo_Proloco.very little.gold.png"/>
          <p:cNvPicPr>
            <a:picLocks noChangeAspect="1"/>
          </p:cNvPicPr>
          <p:nvPr/>
        </p:nvPicPr>
        <p:blipFill>
          <a:blip r:embed="rId2" cstate="print"/>
          <a:stretch>
            <a:fillRect/>
          </a:stretch>
        </p:blipFill>
        <p:spPr>
          <a:xfrm>
            <a:off x="0" y="0"/>
            <a:ext cx="1485714" cy="1663492"/>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p:stCondLst>
                              <p:cond delay="3000"/>
                            </p:stCondLst>
                            <p:childTnLst>
                              <p:par>
                                <p:cTn id="9" presetID="10" presetClass="entr" presetSubtype="0" fill="hold" grpId="1"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3000"/>
                                        <p:tgtEl>
                                          <p:spTgt spid="30"/>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par>
                          <p:cTn id="16" fill="hold">
                            <p:stCondLst>
                              <p:cond delay="9000"/>
                            </p:stCondLst>
                            <p:childTnLst>
                              <p:par>
                                <p:cTn id="17" presetID="10" presetClass="entr" presetSubtype="0" fill="hold" grpId="1"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childTnLst>
                          </p:cTn>
                        </p:par>
                        <p:par>
                          <p:cTn id="20" fill="hold">
                            <p:stCondLst>
                              <p:cond delay="11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3000"/>
                                        <p:tgtEl>
                                          <p:spTgt spid="20"/>
                                        </p:tgtEl>
                                      </p:cBhvr>
                                    </p:animEffect>
                                  </p:childTnLst>
                                </p:cTn>
                              </p:par>
                            </p:childTnLst>
                          </p:cTn>
                        </p:par>
                        <p:par>
                          <p:cTn id="24" fill="hold">
                            <p:stCondLst>
                              <p:cond delay="14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3000"/>
                                        <p:tgtEl>
                                          <p:spTgt spid="9"/>
                                        </p:tgtEl>
                                      </p:cBhvr>
                                    </p:animEffect>
                                  </p:childTnLst>
                                </p:cTn>
                              </p:par>
                            </p:childTnLst>
                          </p:cTn>
                        </p:par>
                        <p:par>
                          <p:cTn id="28" fill="hold">
                            <p:stCondLst>
                              <p:cond delay="17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000"/>
                                        <p:tgtEl>
                                          <p:spTgt spid="10"/>
                                        </p:tgtEl>
                                      </p:cBhvr>
                                    </p:animEffect>
                                  </p:childTnLst>
                                </p:cTn>
                              </p:par>
                            </p:childTnLst>
                          </p:cTn>
                        </p:par>
                        <p:par>
                          <p:cTn id="32" fill="hold">
                            <p:stCondLst>
                              <p:cond delay="200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3000"/>
                                        <p:tgtEl>
                                          <p:spTgt spid="7"/>
                                        </p:tgtEl>
                                      </p:cBhvr>
                                    </p:animEffect>
                                  </p:childTnLst>
                                </p:cTn>
                              </p:par>
                            </p:childTnLst>
                          </p:cTn>
                        </p:par>
                        <p:par>
                          <p:cTn id="36" fill="hold">
                            <p:stCondLst>
                              <p:cond delay="23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3000"/>
                                        <p:tgtEl>
                                          <p:spTgt spid="21"/>
                                        </p:tgtEl>
                                      </p:cBhvr>
                                    </p:animEffect>
                                  </p:childTnLst>
                                </p:cTn>
                              </p:par>
                            </p:childTnLst>
                          </p:cTn>
                        </p:par>
                        <p:par>
                          <p:cTn id="40" fill="hold">
                            <p:stCondLst>
                              <p:cond delay="260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3000"/>
                                        <p:tgtEl>
                                          <p:spTgt spid="22"/>
                                        </p:tgtEl>
                                      </p:cBhvr>
                                    </p:animEffect>
                                  </p:childTnLst>
                                </p:cTn>
                              </p:par>
                            </p:childTnLst>
                          </p:cTn>
                        </p:par>
                        <p:par>
                          <p:cTn id="44" fill="hold">
                            <p:stCondLst>
                              <p:cond delay="290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3000"/>
                                        <p:tgtEl>
                                          <p:spTgt spid="29"/>
                                        </p:tgtEl>
                                      </p:cBhvr>
                                    </p:animEffect>
                                  </p:childTnLst>
                                </p:cTn>
                              </p:par>
                            </p:childTnLst>
                          </p:cTn>
                        </p:par>
                        <p:par>
                          <p:cTn id="48" fill="hold">
                            <p:stCondLst>
                              <p:cond delay="3200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3000"/>
                                        <p:tgtEl>
                                          <p:spTgt spid="23"/>
                                        </p:tgtEl>
                                      </p:cBhvr>
                                    </p:animEffect>
                                  </p:childTnLst>
                                </p:cTn>
                              </p:par>
                            </p:childTnLst>
                          </p:cTn>
                        </p:par>
                        <p:par>
                          <p:cTn id="52" fill="hold">
                            <p:stCondLst>
                              <p:cond delay="350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3000"/>
                                        <p:tgtEl>
                                          <p:spTgt spid="28"/>
                                        </p:tgtEl>
                                      </p:cBhvr>
                                    </p:animEffect>
                                  </p:childTnLst>
                                </p:cTn>
                              </p:par>
                            </p:childTnLst>
                          </p:cTn>
                        </p:par>
                        <p:par>
                          <p:cTn id="56" fill="hold">
                            <p:stCondLst>
                              <p:cond delay="380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000"/>
                                        <p:tgtEl>
                                          <p:spTgt spid="18"/>
                                        </p:tgtEl>
                                      </p:cBhvr>
                                    </p:animEffect>
                                  </p:childTnLst>
                                </p:cTn>
                              </p:par>
                            </p:childTnLst>
                          </p:cTn>
                        </p:par>
                        <p:par>
                          <p:cTn id="60" fill="hold">
                            <p:stCondLst>
                              <p:cond delay="40000"/>
                            </p:stCondLst>
                            <p:childTnLst>
                              <p:par>
                                <p:cTn id="61" presetID="10" presetClass="entr" presetSubtype="0" fill="hold" grpId="0" nodeType="afterEffect">
                                  <p:stCondLst>
                                    <p:cond delay="700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29" grpId="0" animBg="1"/>
      <p:bldP spid="4" grpId="0" animBg="1"/>
      <p:bldP spid="20" grpId="0" animBg="1"/>
      <p:bldP spid="21" grpId="0" animBg="1"/>
      <p:bldP spid="22" grpId="0" animBg="1"/>
      <p:bldP spid="23" grpId="0" animBg="1"/>
      <p:bldP spid="28" grpId="0" animBg="1"/>
      <p:bldP spid="30" grpId="1" animBg="1"/>
      <p:bldP spid="17" grpId="0" animBg="1"/>
      <p:bldP spid="18" grpId="0"/>
      <p:bldP spid="1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idx="1"/>
          </p:nvPr>
        </p:nvSpPr>
        <p:spPr>
          <a:xfrm>
            <a:off x="827584" y="2132856"/>
            <a:ext cx="7467600" cy="2232247"/>
          </a:xfrm>
        </p:spPr>
        <p:txBody>
          <a:bodyPr>
            <a:noAutofit/>
          </a:bodyPr>
          <a:lstStyle/>
          <a:p>
            <a:pPr algn="ctr">
              <a:buNone/>
            </a:pPr>
            <a:r>
              <a:rPr lang="it-IT" sz="3200" b="1" dirty="0" smtClean="0">
                <a:solidFill>
                  <a:schemeClr val="tx1">
                    <a:lumMod val="85000"/>
                  </a:schemeClr>
                </a:solidFill>
              </a:rPr>
              <a:t>Un po’ di immagini di </a:t>
            </a:r>
          </a:p>
          <a:p>
            <a:pPr algn="ctr">
              <a:buNone/>
            </a:pPr>
            <a:r>
              <a:rPr lang="it-IT" sz="3200" b="1" dirty="0" smtClean="0">
                <a:solidFill>
                  <a:schemeClr val="tx1">
                    <a:lumMod val="85000"/>
                  </a:schemeClr>
                </a:solidFill>
              </a:rPr>
              <a:t>Vita Associativa </a:t>
            </a:r>
          </a:p>
          <a:p>
            <a:pPr algn="ctr">
              <a:buNone/>
            </a:pPr>
            <a:r>
              <a:rPr lang="it-IT" sz="3200" b="1" dirty="0" smtClean="0">
                <a:solidFill>
                  <a:schemeClr val="tx1">
                    <a:lumMod val="85000"/>
                  </a:schemeClr>
                </a:solidFill>
              </a:rPr>
              <a:t>e </a:t>
            </a:r>
          </a:p>
          <a:p>
            <a:pPr algn="ctr">
              <a:buNone/>
            </a:pPr>
            <a:r>
              <a:rPr lang="it-IT" sz="3200" b="1" dirty="0" smtClean="0">
                <a:solidFill>
                  <a:schemeClr val="tx1">
                    <a:lumMod val="85000"/>
                  </a:schemeClr>
                </a:solidFill>
              </a:rPr>
              <a:t>idee in movimento</a:t>
            </a:r>
            <a:endParaRPr lang="it-IT" sz="4400" b="1" dirty="0">
              <a:solidFill>
                <a:schemeClr val="tx1">
                  <a:lumMod val="85000"/>
                </a:schemeClr>
              </a:solidFill>
            </a:endParaRPr>
          </a:p>
        </p:txBody>
      </p:sp>
      <p:pic>
        <p:nvPicPr>
          <p:cNvPr id="3" name="Immagine 2" descr="Copia di Logo_Proloco.very little.gold.png"/>
          <p:cNvPicPr>
            <a:picLocks noChangeAspect="1"/>
          </p:cNvPicPr>
          <p:nvPr/>
        </p:nvPicPr>
        <p:blipFill>
          <a:blip r:embed="rId2" cstate="print"/>
          <a:stretch>
            <a:fillRect/>
          </a:stretch>
        </p:blipFill>
        <p:spPr>
          <a:xfrm>
            <a:off x="3923928" y="188640"/>
            <a:ext cx="1485714" cy="1663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0"/>
            <a:ext cx="7467600" cy="1143000"/>
          </a:xfrm>
        </p:spPr>
        <p:txBody>
          <a:bodyPr>
            <a:noAutofit/>
          </a:bodyPr>
          <a:lstStyle/>
          <a:p>
            <a:pPr algn="ctr"/>
            <a:r>
              <a:rPr lang="it-IT" sz="4000" dirty="0" smtClean="0">
                <a:solidFill>
                  <a:schemeClr val="accent2">
                    <a:lumMod val="40000"/>
                    <a:lumOff val="60000"/>
                  </a:schemeClr>
                </a:solidFill>
                <a:latin typeface="Brush Script MT" pitchFamily="66" charset="0"/>
              </a:rPr>
              <a:t>Serata costituente, </a:t>
            </a:r>
            <a:r>
              <a:rPr lang="it-IT" sz="3600" dirty="0" err="1" smtClean="0">
                <a:solidFill>
                  <a:schemeClr val="accent2">
                    <a:lumMod val="40000"/>
                    <a:lumOff val="60000"/>
                  </a:schemeClr>
                </a:solidFill>
                <a:latin typeface="Brush Script MT" pitchFamily="66" charset="0"/>
              </a:rPr>
              <a:t>Gudo</a:t>
            </a:r>
            <a:r>
              <a:rPr lang="it-IT" sz="3600" dirty="0" smtClean="0">
                <a:solidFill>
                  <a:schemeClr val="accent2">
                    <a:lumMod val="40000"/>
                    <a:lumOff val="60000"/>
                  </a:schemeClr>
                </a:solidFill>
                <a:latin typeface="Brush Script MT" pitchFamily="66" charset="0"/>
              </a:rPr>
              <a:t> </a:t>
            </a:r>
            <a:r>
              <a:rPr lang="it-IT" sz="3600" dirty="0" err="1" smtClean="0">
                <a:solidFill>
                  <a:schemeClr val="accent2">
                    <a:lumMod val="40000"/>
                    <a:lumOff val="60000"/>
                  </a:schemeClr>
                </a:solidFill>
                <a:latin typeface="Brush Script MT" pitchFamily="66" charset="0"/>
              </a:rPr>
              <a:t>Gambaredo</a:t>
            </a:r>
            <a:r>
              <a:rPr lang="it-IT" sz="3600" dirty="0" smtClean="0">
                <a:solidFill>
                  <a:schemeClr val="accent2">
                    <a:lumMod val="40000"/>
                    <a:lumOff val="60000"/>
                  </a:schemeClr>
                </a:solidFill>
                <a:latin typeface="Brush Script MT" pitchFamily="66" charset="0"/>
              </a:rPr>
              <a:t>, Trattoria Santoro 11 Maggio 2009</a:t>
            </a:r>
            <a:endParaRPr lang="it-IT" sz="4000" dirty="0">
              <a:solidFill>
                <a:schemeClr val="accent2">
                  <a:lumMod val="40000"/>
                  <a:lumOff val="60000"/>
                </a:schemeClr>
              </a:solidFill>
              <a:latin typeface="Brush Script MT" pitchFamily="66" charset="0"/>
            </a:endParaRPr>
          </a:p>
        </p:txBody>
      </p:sp>
      <p:sp>
        <p:nvSpPr>
          <p:cNvPr id="3" name="Segnaposto contenuto 2"/>
          <p:cNvSpPr>
            <a:spLocks noGrp="1"/>
          </p:cNvSpPr>
          <p:nvPr>
            <p:ph idx="1"/>
          </p:nvPr>
        </p:nvSpPr>
        <p:spPr/>
        <p:txBody>
          <a:bodyPr/>
          <a:lstStyle/>
          <a:p>
            <a:endParaRPr lang="it-IT"/>
          </a:p>
        </p:txBody>
      </p:sp>
      <p:pic>
        <p:nvPicPr>
          <p:cNvPr id="4" name="Immagine 3" descr="IMG_1105.JPG"/>
          <p:cNvPicPr>
            <a:picLocks noChangeAspect="1"/>
          </p:cNvPicPr>
          <p:nvPr/>
        </p:nvPicPr>
        <p:blipFill>
          <a:blip r:embed="rId2" cstate="print"/>
          <a:stretch>
            <a:fillRect/>
          </a:stretch>
        </p:blipFill>
        <p:spPr>
          <a:xfrm>
            <a:off x="323528" y="1268759"/>
            <a:ext cx="8383859" cy="55892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La nostra Sede Sociale</a:t>
            </a:r>
            <a:endParaRPr lang="it-IT" dirty="0"/>
          </a:p>
        </p:txBody>
      </p:sp>
      <p:pic>
        <p:nvPicPr>
          <p:cNvPr id="4" name="Segnaposto contenuto 3" descr="trattoria.santoro.jpg"/>
          <p:cNvPicPr>
            <a:picLocks noGrp="1" noChangeAspect="1"/>
          </p:cNvPicPr>
          <p:nvPr>
            <p:ph idx="1"/>
          </p:nvPr>
        </p:nvPicPr>
        <p:blipFill>
          <a:blip r:embed="rId2" cstate="print"/>
          <a:stretch>
            <a:fillRect/>
          </a:stretch>
        </p:blipFill>
        <p:spPr>
          <a:xfrm>
            <a:off x="2461314" y="1600200"/>
            <a:ext cx="3459371"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Ceneri_ardenti.JPG"/>
          <p:cNvPicPr>
            <a:picLocks noChangeAspect="1"/>
          </p:cNvPicPr>
          <p:nvPr/>
        </p:nvPicPr>
        <p:blipFill>
          <a:blip r:embed="rId2" cstate="print">
            <a:lum bright="-44000"/>
          </a:blip>
          <a:stretch>
            <a:fillRect/>
          </a:stretch>
        </p:blipFill>
        <p:spPr>
          <a:xfrm>
            <a:off x="-1433540" y="0"/>
            <a:ext cx="12011079" cy="6858000"/>
          </a:xfrm>
          <a:prstGeom prst="rect">
            <a:avLst/>
          </a:prstGeom>
        </p:spPr>
      </p:pic>
      <p:sp>
        <p:nvSpPr>
          <p:cNvPr id="2" name="Titolo 1"/>
          <p:cNvSpPr>
            <a:spLocks noGrp="1"/>
          </p:cNvSpPr>
          <p:nvPr>
            <p:ph type="title"/>
          </p:nvPr>
        </p:nvSpPr>
        <p:spPr/>
        <p:txBody>
          <a:bodyPr>
            <a:normAutofit fontScale="90000"/>
          </a:bodyPr>
          <a:lstStyle/>
          <a:p>
            <a:r>
              <a:rPr lang="it-IT" b="1" dirty="0" smtClean="0">
                <a:solidFill>
                  <a:srgbClr val="FFFF00"/>
                </a:solidFill>
              </a:rPr>
              <a:t>3° Edizione Falò della Merla? </a:t>
            </a:r>
            <a:endParaRPr lang="it-IT" b="1" dirty="0">
              <a:solidFill>
                <a:srgbClr val="FFFF00"/>
              </a:solidFill>
            </a:endParaRPr>
          </a:p>
        </p:txBody>
      </p:sp>
      <p:sp>
        <p:nvSpPr>
          <p:cNvPr id="3" name="Segnaposto contenuto 2"/>
          <p:cNvSpPr>
            <a:spLocks noGrp="1"/>
          </p:cNvSpPr>
          <p:nvPr>
            <p:ph idx="1"/>
          </p:nvPr>
        </p:nvSpPr>
        <p:spPr>
          <a:xfrm>
            <a:off x="457200" y="1600200"/>
            <a:ext cx="8075240" cy="4637112"/>
          </a:xfrm>
        </p:spPr>
        <p:txBody>
          <a:bodyPr>
            <a:normAutofit lnSpcReduction="10000"/>
          </a:bodyPr>
          <a:lstStyle/>
          <a:p>
            <a:r>
              <a:rPr lang="it-IT" b="1" dirty="0" smtClean="0"/>
              <a:t>Ricomparirà la Merla </a:t>
            </a:r>
            <a:r>
              <a:rPr lang="it-IT" b="1" dirty="0" err="1" smtClean="0"/>
              <a:t>Predittrice</a:t>
            </a:r>
            <a:r>
              <a:rPr lang="it-IT" b="1" dirty="0" smtClean="0"/>
              <a:t> dinamica (no teleferica)</a:t>
            </a:r>
          </a:p>
          <a:p>
            <a:r>
              <a:rPr lang="it-IT" b="1" dirty="0" smtClean="0"/>
              <a:t>Attività ludica/musicale collettiva intorno al falò</a:t>
            </a:r>
          </a:p>
          <a:p>
            <a:r>
              <a:rPr lang="it-IT" b="1" dirty="0" smtClean="0"/>
              <a:t>Maggiore presenza di stand</a:t>
            </a:r>
          </a:p>
          <a:p>
            <a:r>
              <a:rPr lang="it-IT" b="1" dirty="0" smtClean="0"/>
              <a:t>Rendere “Ognitempo” l’evento</a:t>
            </a:r>
          </a:p>
          <a:p>
            <a:r>
              <a:rPr lang="it-IT" b="1" dirty="0" smtClean="0"/>
              <a:t>Rendere “indimenticabile” l’evento</a:t>
            </a:r>
          </a:p>
          <a:p>
            <a:r>
              <a:rPr lang="it-IT" b="1" dirty="0" err="1" smtClean="0"/>
              <a:t>Main</a:t>
            </a:r>
            <a:r>
              <a:rPr lang="it-IT" b="1" dirty="0" smtClean="0"/>
              <a:t> Sponsor per ripagare i costi</a:t>
            </a:r>
          </a:p>
          <a:p>
            <a:r>
              <a:rPr lang="it-IT" b="1" dirty="0" smtClean="0"/>
              <a:t>Originalità e Qualità</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0648"/>
            <a:ext cx="7467600" cy="864096"/>
          </a:xfrm>
        </p:spPr>
        <p:txBody>
          <a:bodyPr/>
          <a:lstStyle/>
          <a:p>
            <a:r>
              <a:rPr lang="it-IT" dirty="0" err="1" smtClean="0">
                <a:solidFill>
                  <a:srgbClr val="FF6600"/>
                </a:solidFill>
                <a:latin typeface="Arial Rounded MT Bold" pitchFamily="34" charset="0"/>
              </a:rPr>
              <a:t>Bucci</a:t>
            </a:r>
            <a:r>
              <a:rPr lang="it-IT" dirty="0" smtClean="0">
                <a:solidFill>
                  <a:srgbClr val="FF6600"/>
                </a:solidFill>
                <a:latin typeface="Arial Rounded MT Bold" pitchFamily="34" charset="0"/>
              </a:rPr>
              <a:t> </a:t>
            </a:r>
            <a:r>
              <a:rPr lang="it-IT" dirty="0" err="1" smtClean="0">
                <a:solidFill>
                  <a:srgbClr val="FF6600"/>
                </a:solidFill>
                <a:latin typeface="Arial Rounded MT Bold" pitchFamily="34" charset="0"/>
              </a:rPr>
              <a:t>SightSeeing</a:t>
            </a:r>
            <a:endParaRPr lang="it-IT" dirty="0">
              <a:solidFill>
                <a:srgbClr val="FF6600"/>
              </a:solidFill>
              <a:latin typeface="Arial Rounded MT Bold" pitchFamily="34" charset="0"/>
            </a:endParaRPr>
          </a:p>
        </p:txBody>
      </p:sp>
      <p:pic>
        <p:nvPicPr>
          <p:cNvPr id="5" name="Immagine 4" descr="Trenino lillipuzziano Brinsisi 40 posti 115.000 euro.JPG"/>
          <p:cNvPicPr>
            <a:picLocks noChangeAspect="1"/>
          </p:cNvPicPr>
          <p:nvPr/>
        </p:nvPicPr>
        <p:blipFill>
          <a:blip r:embed="rId2" cstate="print"/>
          <a:stretch>
            <a:fillRect/>
          </a:stretch>
        </p:blipFill>
        <p:spPr>
          <a:xfrm>
            <a:off x="1907704" y="5445224"/>
            <a:ext cx="2160240" cy="1671231"/>
          </a:xfrm>
          <a:prstGeom prst="rect">
            <a:avLst/>
          </a:prstGeom>
        </p:spPr>
      </p:pic>
      <p:sp>
        <p:nvSpPr>
          <p:cNvPr id="7" name="Titolo 1"/>
          <p:cNvSpPr txBox="1">
            <a:spLocks/>
          </p:cNvSpPr>
          <p:nvPr/>
        </p:nvSpPr>
        <p:spPr>
          <a:xfrm>
            <a:off x="467544" y="1700808"/>
            <a:ext cx="7467600" cy="2808312"/>
          </a:xfrm>
          <a:prstGeom prst="rect">
            <a:avLst/>
          </a:prstGeom>
        </p:spPr>
        <p:txBody>
          <a:bodyPr vert="horz" lIns="45720" rIns="45720" anchor="ctr">
            <a:normAutofit fontScale="55000" lnSpcReduction="20000"/>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it-IT" sz="4600" b="0" i="0" u="none" strike="noStrike" kern="1200" cap="none" spc="0" normalizeH="0" baseline="0" noProof="0" dirty="0" smtClean="0">
                <a:ln>
                  <a:noFill/>
                </a:ln>
                <a:solidFill>
                  <a:schemeClr val="tx1"/>
                </a:solidFill>
                <a:effectLst/>
                <a:uLnTx/>
                <a:uFillTx/>
                <a:latin typeface="+mj-lt"/>
                <a:ea typeface="+mj-ea"/>
                <a:cs typeface="+mj-cs"/>
              </a:rPr>
              <a:t>Giro</a:t>
            </a:r>
            <a:r>
              <a:rPr kumimoji="0" lang="it-IT" sz="4600" b="0" i="0" u="none" strike="noStrike" kern="1200" cap="none" spc="0" normalizeH="0" noProof="0" dirty="0" smtClean="0">
                <a:ln>
                  <a:noFill/>
                </a:ln>
                <a:solidFill>
                  <a:schemeClr val="tx1"/>
                </a:solidFill>
                <a:effectLst/>
                <a:uLnTx/>
                <a:uFillTx/>
                <a:latin typeface="+mj-lt"/>
                <a:ea typeface="+mj-ea"/>
                <a:cs typeface="+mj-cs"/>
              </a:rPr>
              <a:t> </a:t>
            </a:r>
            <a:r>
              <a:rPr lang="it-IT" sz="4600" dirty="0" err="1" smtClean="0">
                <a:latin typeface="+mj-lt"/>
                <a:ea typeface="+mj-ea"/>
                <a:cs typeface="+mj-cs"/>
              </a:rPr>
              <a:t>turistico-introduttivo</a:t>
            </a:r>
            <a:r>
              <a:rPr lang="it-IT" sz="4600" dirty="0" smtClean="0">
                <a:latin typeface="+mj-lt"/>
                <a:ea typeface="+mj-ea"/>
                <a:cs typeface="+mj-cs"/>
              </a:rPr>
              <a:t> m</a:t>
            </a:r>
            <a:r>
              <a:rPr kumimoji="0" lang="it-IT" sz="4600" b="0" i="0" u="none" strike="noStrike" kern="1200" cap="none" spc="0" normalizeH="0" noProof="0" dirty="0" err="1" smtClean="0">
                <a:ln>
                  <a:noFill/>
                </a:ln>
                <a:solidFill>
                  <a:schemeClr val="tx1"/>
                </a:solidFill>
                <a:effectLst/>
                <a:uLnTx/>
                <a:uFillTx/>
                <a:latin typeface="+mj-lt"/>
                <a:ea typeface="+mj-ea"/>
                <a:cs typeface="+mj-cs"/>
              </a:rPr>
              <a:t>ultidisciplinare</a:t>
            </a:r>
            <a:r>
              <a:rPr kumimoji="0" lang="it-IT" sz="4600" b="0" i="0" u="none" strike="noStrike" kern="1200" cap="none" spc="0" normalizeH="0" noProof="0" dirty="0" smtClean="0">
                <a:ln>
                  <a:noFill/>
                </a:ln>
                <a:solidFill>
                  <a:schemeClr val="tx1"/>
                </a:solidFill>
                <a:effectLst/>
                <a:uLnTx/>
                <a:uFillTx/>
                <a:latin typeface="+mj-lt"/>
                <a:ea typeface="+mj-ea"/>
                <a:cs typeface="+mj-cs"/>
              </a:rPr>
              <a:t> e variopinto  per nuovi residenti in Buccinasco</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it-IT" sz="4600" baseline="0" dirty="0" smtClean="0">
                <a:latin typeface="+mj-lt"/>
                <a:ea typeface="+mj-ea"/>
                <a:cs typeface="+mj-cs"/>
              </a:rPr>
              <a:t>A pagamento</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it-IT" sz="4600" b="0" i="0" u="none" strike="noStrike" kern="1200" cap="none" spc="0" normalizeH="0" noProof="0" dirty="0" smtClean="0">
                <a:ln>
                  <a:noFill/>
                </a:ln>
                <a:solidFill>
                  <a:schemeClr val="tx1"/>
                </a:solidFill>
                <a:effectLst/>
                <a:uLnTx/>
                <a:uFillTx/>
                <a:latin typeface="+mj-lt"/>
                <a:ea typeface="+mj-ea"/>
                <a:cs typeface="+mj-cs"/>
              </a:rPr>
              <a:t>Nella bella stagione</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it-IT" sz="4600" baseline="0" dirty="0" smtClean="0">
                <a:latin typeface="+mj-lt"/>
                <a:ea typeface="+mj-ea"/>
                <a:cs typeface="+mj-cs"/>
              </a:rPr>
              <a:t>Con </a:t>
            </a:r>
            <a:r>
              <a:rPr lang="it-IT" sz="4600" dirty="0" smtClean="0">
                <a:latin typeface="+mj-lt"/>
                <a:ea typeface="+mj-ea"/>
                <a:cs typeface="+mj-cs"/>
              </a:rPr>
              <a:t>possibili eventi scenici imprevedibili </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it-IT" sz="4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it-IT" sz="4600" dirty="0" smtClean="0">
                <a:latin typeface="+mj-lt"/>
                <a:ea typeface="+mj-ea"/>
                <a:cs typeface="+mj-cs"/>
              </a:rPr>
              <a:t>Il </a:t>
            </a:r>
            <a:r>
              <a:rPr lang="it-IT" sz="4600" b="1" dirty="0" smtClean="0">
                <a:solidFill>
                  <a:srgbClr val="FF0000"/>
                </a:solidFill>
                <a:latin typeface="+mj-lt"/>
                <a:ea typeface="+mj-ea"/>
                <a:cs typeface="+mj-cs"/>
              </a:rPr>
              <a:t>PROBLEMA</a:t>
            </a:r>
            <a:r>
              <a:rPr lang="it-IT" sz="4600" dirty="0" smtClean="0">
                <a:latin typeface="+mj-lt"/>
                <a:ea typeface="+mj-ea"/>
                <a:cs typeface="+mj-cs"/>
              </a:rPr>
              <a:t> è trovare il mezzo di trasporto  adeguato. Ecco alcune idee possibili:</a:t>
            </a:r>
            <a:endParaRPr kumimoji="0" lang="it-IT" sz="46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Immagine 7" descr="Pulman.Fiat642.JPG"/>
          <p:cNvPicPr>
            <a:picLocks noChangeAspect="1"/>
          </p:cNvPicPr>
          <p:nvPr/>
        </p:nvPicPr>
        <p:blipFill>
          <a:blip r:embed="rId3" cstate="print"/>
          <a:stretch>
            <a:fillRect/>
          </a:stretch>
        </p:blipFill>
        <p:spPr>
          <a:xfrm>
            <a:off x="3923928" y="4437112"/>
            <a:ext cx="2606195" cy="1700808"/>
          </a:xfrm>
          <a:prstGeom prst="rect">
            <a:avLst/>
          </a:prstGeom>
        </p:spPr>
      </p:pic>
      <p:pic>
        <p:nvPicPr>
          <p:cNvPr id="9" name="Immagine 8" descr="Mezzo USA Mack NO2 normandy.it.JPG"/>
          <p:cNvPicPr>
            <a:picLocks noChangeAspect="1"/>
          </p:cNvPicPr>
          <p:nvPr/>
        </p:nvPicPr>
        <p:blipFill>
          <a:blip r:embed="rId4" cstate="print"/>
          <a:stretch>
            <a:fillRect/>
          </a:stretch>
        </p:blipFill>
        <p:spPr>
          <a:xfrm>
            <a:off x="6371095" y="5445224"/>
            <a:ext cx="2772905" cy="1628800"/>
          </a:xfrm>
          <a:prstGeom prst="rect">
            <a:avLst/>
          </a:prstGeom>
        </p:spPr>
      </p:pic>
      <p:pic>
        <p:nvPicPr>
          <p:cNvPr id="10" name="Immagine 9" descr="BuccinBici.little.jpg"/>
          <p:cNvPicPr>
            <a:picLocks noChangeAspect="1"/>
          </p:cNvPicPr>
          <p:nvPr/>
        </p:nvPicPr>
        <p:blipFill>
          <a:blip r:embed="rId5" cstate="print"/>
          <a:stretch>
            <a:fillRect/>
          </a:stretch>
        </p:blipFill>
        <p:spPr>
          <a:xfrm>
            <a:off x="6732240" y="3140968"/>
            <a:ext cx="2411760" cy="1808820"/>
          </a:xfrm>
          <a:prstGeom prst="rect">
            <a:avLst/>
          </a:prstGeom>
        </p:spPr>
      </p:pic>
      <p:pic>
        <p:nvPicPr>
          <p:cNvPr id="12" name="Picture 1" descr="http://www.groundline.it/CitySightseeingLogo.gif"/>
          <p:cNvPicPr>
            <a:picLocks noChangeAspect="1" noChangeArrowheads="1"/>
          </p:cNvPicPr>
          <p:nvPr/>
        </p:nvPicPr>
        <p:blipFill>
          <a:blip r:embed="rId6" cstate="print"/>
          <a:srcRect/>
          <a:stretch>
            <a:fillRect/>
          </a:stretch>
        </p:blipFill>
        <p:spPr bwMode="auto">
          <a:xfrm>
            <a:off x="5664925" y="260648"/>
            <a:ext cx="3479075" cy="548117"/>
          </a:xfrm>
          <a:prstGeom prst="rect">
            <a:avLst/>
          </a:prstGeom>
          <a:noFill/>
        </p:spPr>
      </p:pic>
      <p:pic>
        <p:nvPicPr>
          <p:cNvPr id="13" name="Segnaposto contenuto 12" descr="Pulmino turistico.JPG"/>
          <p:cNvPicPr>
            <a:picLocks noGrp="1" noChangeAspect="1"/>
          </p:cNvPicPr>
          <p:nvPr>
            <p:ph idx="1"/>
          </p:nvPr>
        </p:nvPicPr>
        <p:blipFill>
          <a:blip r:embed="rId7" cstate="print"/>
          <a:stretch>
            <a:fillRect/>
          </a:stretch>
        </p:blipFill>
        <p:spPr>
          <a:xfrm>
            <a:off x="0" y="4365104"/>
            <a:ext cx="2351162" cy="1601222"/>
          </a:xfrm>
        </p:spPr>
      </p:pic>
      <p:sp>
        <p:nvSpPr>
          <p:cNvPr id="14" name="CasellaDiTesto 13"/>
          <p:cNvSpPr txBox="1"/>
          <p:nvPr/>
        </p:nvSpPr>
        <p:spPr>
          <a:xfrm>
            <a:off x="395536" y="1052736"/>
            <a:ext cx="4464496" cy="369332"/>
          </a:xfrm>
          <a:prstGeom prst="rect">
            <a:avLst/>
          </a:prstGeom>
          <a:noFill/>
        </p:spPr>
        <p:txBody>
          <a:bodyPr wrap="square" rtlCol="0">
            <a:spAutoFit/>
          </a:bodyPr>
          <a:lstStyle/>
          <a:p>
            <a:r>
              <a:rPr lang="it-IT" dirty="0" smtClean="0">
                <a:solidFill>
                  <a:srgbClr val="FFFF00"/>
                </a:solidFill>
              </a:rPr>
              <a:t>ANCORA IN FASE </a:t>
            </a:r>
            <a:r>
              <a:rPr lang="it-IT" dirty="0" err="1" smtClean="0">
                <a:solidFill>
                  <a:srgbClr val="FFFF00"/>
                </a:solidFill>
              </a:rPr>
              <a:t>DI</a:t>
            </a:r>
            <a:r>
              <a:rPr lang="it-IT" dirty="0" smtClean="0">
                <a:solidFill>
                  <a:srgbClr val="FFFF00"/>
                </a:solidFill>
              </a:rPr>
              <a:t> PROGETTAZIONE</a:t>
            </a:r>
            <a:endParaRPr lang="it-IT"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2000"/>
                                        <p:tgtEl>
                                          <p:spTgt spid="7">
                                            <p:txEl>
                                              <p:pRg st="2" end="2"/>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2000"/>
                                        <p:tgtEl>
                                          <p:spTgt spid="7">
                                            <p:txEl>
                                              <p:pRg st="3" end="3"/>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2000"/>
                                        <p:tgtEl>
                                          <p:spTgt spid="7">
                                            <p:txEl>
                                              <p:pRg st="5" end="5"/>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180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childTnLst>
                                </p:cTn>
                              </p:par>
                            </p:childTnLst>
                          </p:cTn>
                        </p:par>
                        <p:par>
                          <p:cTn id="44" fill="hold">
                            <p:stCondLst>
                              <p:cond delay="200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rogramma treni storici.JPG"/>
          <p:cNvPicPr>
            <a:picLocks noChangeAspect="1"/>
          </p:cNvPicPr>
          <p:nvPr/>
        </p:nvPicPr>
        <p:blipFill>
          <a:blip r:embed="rId2" cstate="print"/>
          <a:stretch>
            <a:fillRect/>
          </a:stretch>
        </p:blipFill>
        <p:spPr>
          <a:xfrm>
            <a:off x="1604962" y="247650"/>
            <a:ext cx="5934075" cy="6362700"/>
          </a:xfrm>
          <a:prstGeom prst="rect">
            <a:avLst/>
          </a:prstGeom>
        </p:spPr>
      </p:pic>
      <p:sp>
        <p:nvSpPr>
          <p:cNvPr id="3" name="Rettangolo 2"/>
          <p:cNvSpPr/>
          <p:nvPr/>
        </p:nvSpPr>
        <p:spPr>
          <a:xfrm>
            <a:off x="1259632" y="4725144"/>
            <a:ext cx="6624736" cy="216024"/>
          </a:xfrm>
          <a:prstGeom prst="rect">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1259632" y="5517232"/>
            <a:ext cx="6624736" cy="216024"/>
          </a:xfrm>
          <a:prstGeom prst="rect">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Volantino fronte Gita Treno vapore 25.04.12.JPG"/>
          <p:cNvPicPr>
            <a:picLocks noChangeAspect="1"/>
          </p:cNvPicPr>
          <p:nvPr/>
        </p:nvPicPr>
        <p:blipFill>
          <a:blip r:embed="rId2" cstate="print"/>
          <a:stretch>
            <a:fillRect/>
          </a:stretch>
        </p:blipFill>
        <p:spPr>
          <a:xfrm>
            <a:off x="539552" y="548680"/>
            <a:ext cx="8198982" cy="5811539"/>
          </a:xfrm>
          <a:prstGeom prst="rect">
            <a:avLst/>
          </a:prstGeom>
        </p:spPr>
      </p:pic>
    </p:spTree>
  </p:cSld>
  <p:clrMapOvr>
    <a:masterClrMapping/>
  </p:clrMapOvr>
  <p:transition spd="med">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60648"/>
            <a:ext cx="8208912" cy="1143000"/>
          </a:xfrm>
        </p:spPr>
        <p:txBody>
          <a:bodyPr>
            <a:normAutofit fontScale="90000"/>
          </a:bodyPr>
          <a:lstStyle/>
          <a:p>
            <a:r>
              <a:rPr lang="it-IT"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Spazio tesseramento  </a:t>
            </a:r>
            <a:br>
              <a:rPr lang="it-IT"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br>
            <a:r>
              <a:rPr lang="it-IT" sz="31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PRE-ASSEMBLEA</a:t>
            </a:r>
          </a:p>
        </p:txBody>
      </p:sp>
      <p:sp>
        <p:nvSpPr>
          <p:cNvPr id="3" name="Segnaposto contenuto 2"/>
          <p:cNvSpPr>
            <a:spLocks noGrp="1"/>
          </p:cNvSpPr>
          <p:nvPr>
            <p:ph idx="1"/>
          </p:nvPr>
        </p:nvSpPr>
        <p:spPr>
          <a:xfrm>
            <a:off x="457200" y="1988840"/>
            <a:ext cx="7859216" cy="4137323"/>
          </a:xfrm>
        </p:spPr>
        <p:txBody>
          <a:bodyPr vert="horz">
            <a:normAutofit/>
          </a:bodyPr>
          <a:lstStyle/>
          <a:p>
            <a:r>
              <a:rPr lang="it-IT" dirty="0" smtClean="0"/>
              <a:t>E’ possibile iscriversi o rinnovare l’iscrizione a </a:t>
            </a:r>
            <a:r>
              <a:rPr lang="it-IT" dirty="0" err="1" smtClean="0"/>
              <a:t>ProLoco</a:t>
            </a:r>
            <a:r>
              <a:rPr lang="it-IT" dirty="0" smtClean="0"/>
              <a:t> Buccinasco con la quota annuale di 10 €</a:t>
            </a:r>
          </a:p>
          <a:p>
            <a:pPr>
              <a:lnSpc>
                <a:spcPct val="150000"/>
              </a:lnSpc>
            </a:pPr>
            <a:r>
              <a:rPr lang="it-IT" dirty="0" smtClean="0">
                <a:solidFill>
                  <a:schemeClr val="accent2">
                    <a:lumMod val="60000"/>
                    <a:lumOff val="40000"/>
                  </a:schemeClr>
                </a:solidFill>
              </a:rPr>
              <a:t>Si diventa Soci Ordinari per tutto il 2014</a:t>
            </a:r>
          </a:p>
          <a:p>
            <a:r>
              <a:rPr lang="it-IT" dirty="0" smtClean="0"/>
              <a:t>Diritto di voto in Assemblea dopo sei mesi da prima iscrizione.</a:t>
            </a:r>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60648"/>
            <a:ext cx="7467600" cy="1143000"/>
          </a:xfrm>
        </p:spPr>
        <p:txBody>
          <a:bodyPr>
            <a:normAutofit/>
          </a:bodyPr>
          <a:lstStyle/>
          <a:p>
            <a:r>
              <a:rPr lang="it-IT" sz="48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ATTIVITA’  2014  </a:t>
            </a:r>
            <a:r>
              <a:rPr lang="it-IT" sz="27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a:t>
            </a:r>
            <a:r>
              <a:rPr lang="it-IT" sz="2700" b="1" cap="all" dirty="0" err="1"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proVVISORIO</a:t>
            </a:r>
            <a:r>
              <a:rPr lang="it-IT" sz="27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a:t>
            </a:r>
            <a:endParaRPr lang="it-IT" dirty="0"/>
          </a:p>
        </p:txBody>
      </p:sp>
      <p:sp>
        <p:nvSpPr>
          <p:cNvPr id="3" name="Segnaposto contenuto 2"/>
          <p:cNvSpPr>
            <a:spLocks noGrp="1"/>
          </p:cNvSpPr>
          <p:nvPr>
            <p:ph idx="1"/>
          </p:nvPr>
        </p:nvSpPr>
        <p:spPr>
          <a:xfrm>
            <a:off x="457200" y="1268760"/>
            <a:ext cx="8219256" cy="4857403"/>
          </a:xfrm>
        </p:spPr>
        <p:txBody>
          <a:bodyPr>
            <a:normAutofit fontScale="62500" lnSpcReduction="20000"/>
          </a:bodyPr>
          <a:lstStyle/>
          <a:p>
            <a:pPr>
              <a:buNone/>
            </a:pPr>
            <a:r>
              <a:rPr lang="it-IT" sz="2400" b="1" dirty="0" smtClean="0">
                <a:solidFill>
                  <a:srgbClr val="FFFF00"/>
                </a:solidFill>
              </a:rPr>
              <a:t>EVENTI</a:t>
            </a:r>
          </a:p>
          <a:p>
            <a:r>
              <a:rPr lang="it-IT" dirty="0" smtClean="0"/>
              <a:t>Progetto </a:t>
            </a:r>
            <a:r>
              <a:rPr lang="it-IT" dirty="0" err="1" smtClean="0"/>
              <a:t>InComune</a:t>
            </a:r>
            <a:r>
              <a:rPr lang="it-IT" dirty="0" smtClean="0"/>
              <a:t> contro il disagio: “Corso Erbe mangerecce”</a:t>
            </a:r>
          </a:p>
          <a:p>
            <a:r>
              <a:rPr lang="it-IT" dirty="0" smtClean="0"/>
              <a:t>Prima rappresentazione teatrale dei Green </a:t>
            </a:r>
            <a:r>
              <a:rPr lang="it-IT" dirty="0" err="1" smtClean="0"/>
              <a:t>Planet</a:t>
            </a:r>
            <a:r>
              <a:rPr lang="it-IT" dirty="0" smtClean="0"/>
              <a:t> , 10 maggio 2014</a:t>
            </a:r>
          </a:p>
          <a:p>
            <a:r>
              <a:rPr lang="it-IT" dirty="0" smtClean="0"/>
              <a:t>Favorire Nuovi gruppi tematici interni</a:t>
            </a:r>
          </a:p>
          <a:p>
            <a:r>
              <a:rPr lang="it-IT" dirty="0" smtClean="0"/>
              <a:t>Servizio Guida turistica locale  “</a:t>
            </a:r>
            <a:r>
              <a:rPr lang="it-IT" dirty="0" err="1" smtClean="0"/>
              <a:t>BucciSightSeeing</a:t>
            </a:r>
            <a:r>
              <a:rPr lang="it-IT" dirty="0" smtClean="0"/>
              <a:t>” </a:t>
            </a:r>
          </a:p>
          <a:p>
            <a:r>
              <a:rPr lang="it-IT" dirty="0" smtClean="0"/>
              <a:t>Gruppi Gite su Treno a Vapore (Maggio, Novembre)</a:t>
            </a:r>
          </a:p>
          <a:p>
            <a:r>
              <a:rPr lang="it-IT" dirty="0" smtClean="0"/>
              <a:t>Partecipazione e </a:t>
            </a:r>
            <a:r>
              <a:rPr lang="it-IT" dirty="0" err="1" smtClean="0"/>
              <a:t>conduz</a:t>
            </a:r>
            <a:r>
              <a:rPr lang="it-IT" dirty="0" smtClean="0"/>
              <a:t>. Festa Associazioni (31 </a:t>
            </a:r>
            <a:r>
              <a:rPr lang="it-IT" dirty="0" err="1" smtClean="0"/>
              <a:t>Mag</a:t>
            </a:r>
            <a:r>
              <a:rPr lang="it-IT" dirty="0" smtClean="0"/>
              <a:t> 1° </a:t>
            </a:r>
            <a:r>
              <a:rPr lang="it-IT" dirty="0" err="1" smtClean="0"/>
              <a:t>Giu</a:t>
            </a:r>
            <a:r>
              <a:rPr lang="it-IT" dirty="0" smtClean="0"/>
              <a:t>) con anniversario dei 5 anni di </a:t>
            </a:r>
            <a:r>
              <a:rPr lang="it-IT" dirty="0" err="1" smtClean="0"/>
              <a:t>ProLoco</a:t>
            </a:r>
            <a:r>
              <a:rPr lang="it-IT" dirty="0" smtClean="0"/>
              <a:t> Buccinasco</a:t>
            </a:r>
          </a:p>
          <a:p>
            <a:r>
              <a:rPr lang="it-IT" dirty="0" smtClean="0"/>
              <a:t>Gita di birdwatching con guida  e </a:t>
            </a:r>
            <a:r>
              <a:rPr lang="it-IT" dirty="0" err="1" smtClean="0"/>
              <a:t>Lucciolate</a:t>
            </a:r>
            <a:r>
              <a:rPr lang="it-IT" dirty="0" smtClean="0"/>
              <a:t> serali </a:t>
            </a:r>
          </a:p>
          <a:p>
            <a:endParaRPr lang="it-IT" dirty="0" smtClean="0"/>
          </a:p>
          <a:p>
            <a:pPr>
              <a:buNone/>
            </a:pPr>
            <a:r>
              <a:rPr lang="it-IT" sz="2400" b="1" dirty="0" smtClean="0">
                <a:solidFill>
                  <a:srgbClr val="FFFF00"/>
                </a:solidFill>
              </a:rPr>
              <a:t>ASPETTI ORGANIZZATIVI</a:t>
            </a:r>
          </a:p>
          <a:p>
            <a:r>
              <a:rPr lang="it-IT" dirty="0" smtClean="0"/>
              <a:t>Rinnovo delle cariche sociali, con nuova linfa e entusiasmo</a:t>
            </a:r>
          </a:p>
          <a:p>
            <a:r>
              <a:rPr lang="it-IT" dirty="0" smtClean="0"/>
              <a:t>Cercare </a:t>
            </a:r>
            <a:r>
              <a:rPr lang="it-IT" dirty="0" err="1" smtClean="0"/>
              <a:t>partnerships</a:t>
            </a:r>
            <a:r>
              <a:rPr lang="it-IT" dirty="0" smtClean="0"/>
              <a:t> sinergiche con altre associazioni</a:t>
            </a:r>
          </a:p>
          <a:p>
            <a:r>
              <a:rPr lang="it-IT" dirty="0" smtClean="0"/>
              <a:t>Cercare una sede indipendente e sempre disponibile</a:t>
            </a:r>
          </a:p>
          <a:p>
            <a:r>
              <a:rPr lang="it-IT" dirty="0" smtClean="0"/>
              <a:t>Aumento soci e creazione rete di comunicazione (</a:t>
            </a:r>
            <a:r>
              <a:rPr lang="it-IT" dirty="0" err="1" smtClean="0"/>
              <a:t>RefCon</a:t>
            </a:r>
            <a:r>
              <a:rPr lang="it-IT" dirty="0" smtClean="0"/>
              <a:t>)</a:t>
            </a:r>
          </a:p>
          <a:p>
            <a:r>
              <a:rPr lang="it-IT" dirty="0" smtClean="0"/>
              <a:t>Miglioramento sito web, renderlo aggiornabile da web</a:t>
            </a:r>
          </a:p>
          <a:p>
            <a:r>
              <a:rPr lang="it-IT" dirty="0" smtClean="0"/>
              <a:t>Utilizzare meglio </a:t>
            </a:r>
            <a:r>
              <a:rPr lang="it-IT" dirty="0" err="1" smtClean="0"/>
              <a:t>Facebook</a:t>
            </a:r>
            <a:r>
              <a:rPr lang="it-IT" dirty="0" smtClean="0"/>
              <a:t> per comunicare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fade">
                                      <p:cBhvr>
                                        <p:cTn id="66" dur="1000"/>
                                        <p:tgtEl>
                                          <p:spTgt spid="3">
                                            <p:txEl>
                                              <p:pRg st="10" end="10"/>
                                            </p:txEl>
                                          </p:spTgt>
                                        </p:tgtEl>
                                      </p:cBhvr>
                                    </p:animEffect>
                                    <p:anim calcmode="lin" valueType="num">
                                      <p:cBhvr>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1000"/>
                                        <p:tgtEl>
                                          <p:spTgt spid="3">
                                            <p:txEl>
                                              <p:pRg st="11" end="11"/>
                                            </p:txEl>
                                          </p:spTgt>
                                        </p:tgtEl>
                                      </p:cBhvr>
                                    </p:animEffect>
                                    <p:anim calcmode="lin" valueType="num">
                                      <p:cBhvr>
                                        <p:cTn id="7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nodeType="clickEffect">
                                  <p:stCondLst>
                                    <p:cond delay="0"/>
                                  </p:stCondLst>
                                  <p:childTnLst>
                                    <p:set>
                                      <p:cBhvr>
                                        <p:cTn id="79" dur="1" fill="hold">
                                          <p:stCondLst>
                                            <p:cond delay="0"/>
                                          </p:stCondLst>
                                        </p:cTn>
                                        <p:tgtEl>
                                          <p:spTgt spid="3">
                                            <p:txEl>
                                              <p:pRg st="12" end="12"/>
                                            </p:txEl>
                                          </p:spTgt>
                                        </p:tgtEl>
                                        <p:attrNameLst>
                                          <p:attrName>style.visibility</p:attrName>
                                        </p:attrNameLst>
                                      </p:cBhvr>
                                      <p:to>
                                        <p:strVal val="visible"/>
                                      </p:to>
                                    </p:set>
                                    <p:animEffect transition="in" filter="fade">
                                      <p:cBhvr>
                                        <p:cTn id="80" dur="1000"/>
                                        <p:tgtEl>
                                          <p:spTgt spid="3">
                                            <p:txEl>
                                              <p:pRg st="12" end="12"/>
                                            </p:txEl>
                                          </p:spTgt>
                                        </p:tgtEl>
                                      </p:cBhvr>
                                    </p:animEffect>
                                    <p:anim calcmode="lin" valueType="num">
                                      <p:cBhvr>
                                        <p:cTn id="8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nodeType="clickEffect">
                                  <p:stCondLst>
                                    <p:cond delay="0"/>
                                  </p:stCondLst>
                                  <p:childTnLst>
                                    <p:set>
                                      <p:cBhvr>
                                        <p:cTn id="86" dur="1" fill="hold">
                                          <p:stCondLst>
                                            <p:cond delay="0"/>
                                          </p:stCondLst>
                                        </p:cTn>
                                        <p:tgtEl>
                                          <p:spTgt spid="3">
                                            <p:txEl>
                                              <p:pRg st="13" end="13"/>
                                            </p:txEl>
                                          </p:spTgt>
                                        </p:tgtEl>
                                        <p:attrNameLst>
                                          <p:attrName>style.visibility</p:attrName>
                                        </p:attrNameLst>
                                      </p:cBhvr>
                                      <p:to>
                                        <p:strVal val="visible"/>
                                      </p:to>
                                    </p:set>
                                    <p:animEffect transition="in" filter="fade">
                                      <p:cBhvr>
                                        <p:cTn id="87" dur="1000"/>
                                        <p:tgtEl>
                                          <p:spTgt spid="3">
                                            <p:txEl>
                                              <p:pRg st="13" end="13"/>
                                            </p:txEl>
                                          </p:spTgt>
                                        </p:tgtEl>
                                      </p:cBhvr>
                                    </p:animEffect>
                                    <p:anim calcmode="lin" valueType="num">
                                      <p:cBhvr>
                                        <p:cTn id="8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nodeType="clickEffect">
                                  <p:stCondLst>
                                    <p:cond delay="0"/>
                                  </p:stCondLst>
                                  <p:childTnLst>
                                    <p:set>
                                      <p:cBhvr>
                                        <p:cTn id="93" dur="1" fill="hold">
                                          <p:stCondLst>
                                            <p:cond delay="0"/>
                                          </p:stCondLst>
                                        </p:cTn>
                                        <p:tgtEl>
                                          <p:spTgt spid="3">
                                            <p:txEl>
                                              <p:pRg st="14" end="14"/>
                                            </p:txEl>
                                          </p:spTgt>
                                        </p:tgtEl>
                                        <p:attrNameLst>
                                          <p:attrName>style.visibility</p:attrName>
                                        </p:attrNameLst>
                                      </p:cBhvr>
                                      <p:to>
                                        <p:strVal val="visible"/>
                                      </p:to>
                                    </p:set>
                                    <p:animEffect transition="in" filter="fade">
                                      <p:cBhvr>
                                        <p:cTn id="94" dur="1000"/>
                                        <p:tgtEl>
                                          <p:spTgt spid="3">
                                            <p:txEl>
                                              <p:pRg st="14" end="14"/>
                                            </p:txEl>
                                          </p:spTgt>
                                        </p:tgtEl>
                                      </p:cBhvr>
                                    </p:animEffect>
                                    <p:anim calcmode="lin" valueType="num">
                                      <p:cBhvr>
                                        <p:cTn id="9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nodeType="clickEffect">
                                  <p:stCondLst>
                                    <p:cond delay="0"/>
                                  </p:stCondLst>
                                  <p:childTnLst>
                                    <p:set>
                                      <p:cBhvr>
                                        <p:cTn id="100" dur="1" fill="hold">
                                          <p:stCondLst>
                                            <p:cond delay="0"/>
                                          </p:stCondLst>
                                        </p:cTn>
                                        <p:tgtEl>
                                          <p:spTgt spid="3">
                                            <p:txEl>
                                              <p:pRg st="15" end="15"/>
                                            </p:txEl>
                                          </p:spTgt>
                                        </p:tgtEl>
                                        <p:attrNameLst>
                                          <p:attrName>style.visibility</p:attrName>
                                        </p:attrNameLst>
                                      </p:cBhvr>
                                      <p:to>
                                        <p:strVal val="visible"/>
                                      </p:to>
                                    </p:set>
                                    <p:animEffect transition="in" filter="fade">
                                      <p:cBhvr>
                                        <p:cTn id="101" dur="1000"/>
                                        <p:tgtEl>
                                          <p:spTgt spid="3">
                                            <p:txEl>
                                              <p:pRg st="15" end="15"/>
                                            </p:txEl>
                                          </p:spTgt>
                                        </p:tgtEl>
                                      </p:cBhvr>
                                    </p:animEffect>
                                    <p:anim calcmode="lin" valueType="num">
                                      <p:cBhvr>
                                        <p:cTn id="10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03"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100" dirty="0" smtClean="0">
                <a:solidFill>
                  <a:srgbClr val="FFFF00"/>
                </a:solidFill>
              </a:rPr>
              <a:t>4) </a:t>
            </a:r>
            <a:r>
              <a:rPr lang="it-IT" sz="2800" dirty="0" smtClean="0">
                <a:solidFill>
                  <a:srgbClr val="FFFF00"/>
                </a:solidFill>
              </a:rPr>
              <a:t>Anticipo temporale della fase elettiva</a:t>
            </a:r>
            <a:endParaRPr lang="it-IT" dirty="0"/>
          </a:p>
        </p:txBody>
      </p:sp>
      <p:sp>
        <p:nvSpPr>
          <p:cNvPr id="3" name="Segnaposto contenuto 2"/>
          <p:cNvSpPr>
            <a:spLocks noGrp="1"/>
          </p:cNvSpPr>
          <p:nvPr>
            <p:ph idx="1"/>
          </p:nvPr>
        </p:nvSpPr>
        <p:spPr/>
        <p:txBody>
          <a:bodyPr>
            <a:noAutofit/>
          </a:bodyPr>
          <a:lstStyle/>
          <a:p>
            <a:r>
              <a:rPr lang="it-IT" sz="2400" b="1" dirty="0" smtClean="0">
                <a:solidFill>
                  <a:srgbClr val="9AF0EE"/>
                </a:solidFill>
              </a:rPr>
              <a:t>La scadenza naturale del mandato in corso sarebbe il 10 luglio 2014.</a:t>
            </a:r>
          </a:p>
          <a:p>
            <a:r>
              <a:rPr lang="it-IT" sz="2400" b="1" dirty="0" smtClean="0">
                <a:solidFill>
                  <a:srgbClr val="9AF0EE"/>
                </a:solidFill>
              </a:rPr>
              <a:t>Non è però conveniente arrivare a luglio per le elezioni interne.</a:t>
            </a:r>
          </a:p>
          <a:p>
            <a:r>
              <a:rPr lang="it-IT" sz="2400" b="1" dirty="0" smtClean="0">
                <a:solidFill>
                  <a:srgbClr val="9AF0EE"/>
                </a:solidFill>
              </a:rPr>
              <a:t>Quindi il </a:t>
            </a:r>
            <a:r>
              <a:rPr lang="it-IT" sz="2400" b="1" dirty="0" err="1" smtClean="0">
                <a:solidFill>
                  <a:srgbClr val="9AF0EE"/>
                </a:solidFill>
              </a:rPr>
              <a:t>C.d.A.</a:t>
            </a:r>
            <a:r>
              <a:rPr lang="it-IT" sz="2400" b="1" dirty="0" smtClean="0">
                <a:solidFill>
                  <a:srgbClr val="9AF0EE"/>
                </a:solidFill>
              </a:rPr>
              <a:t> ha intenzione di dare dimissioni collettive nel prossimo Consiglio per favorire un momento elettivo nel mese di maggio, con sicura maggiore partecipazione.</a:t>
            </a:r>
            <a:endParaRPr lang="it-IT" sz="2400" b="1" dirty="0">
              <a:solidFill>
                <a:srgbClr val="9AF0E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smtClean="0">
                <a:solidFill>
                  <a:srgbClr val="FFFF00"/>
                </a:solidFill>
              </a:rPr>
              <a:t>DESCRIZIONE ORGANI ASSOCIATIVI PROLOCO</a:t>
            </a:r>
            <a:endParaRPr lang="it-IT" sz="2800" dirty="0"/>
          </a:p>
        </p:txBody>
      </p:sp>
      <p:sp>
        <p:nvSpPr>
          <p:cNvPr id="3" name="Segnaposto contenuto 2"/>
          <p:cNvSpPr>
            <a:spLocks noGrp="1"/>
          </p:cNvSpPr>
          <p:nvPr>
            <p:ph idx="1"/>
          </p:nvPr>
        </p:nvSpPr>
        <p:spPr>
          <a:xfrm>
            <a:off x="457200" y="1600200"/>
            <a:ext cx="7931224" cy="4525963"/>
          </a:xfrm>
        </p:spPr>
        <p:txBody>
          <a:bodyPr>
            <a:noAutofit/>
          </a:bodyPr>
          <a:lstStyle/>
          <a:p>
            <a:pPr marL="812800" indent="-776288">
              <a:buNone/>
            </a:pPr>
            <a:r>
              <a:rPr lang="it-IT" sz="2200" dirty="0" smtClean="0"/>
              <a:t>a)  l’Assemblea dei Soci;</a:t>
            </a:r>
          </a:p>
          <a:p>
            <a:pPr marL="812800" indent="-776288">
              <a:buNone/>
            </a:pPr>
            <a:r>
              <a:rPr lang="it-IT" sz="2200" dirty="0" smtClean="0"/>
              <a:t>b)  Il Consiglio di Amministrazione </a:t>
            </a:r>
            <a:r>
              <a:rPr lang="it-IT" sz="2000" dirty="0" smtClean="0"/>
              <a:t>(eletto in assemblea, min 7)</a:t>
            </a:r>
            <a:endParaRPr lang="it-IT" sz="2200" dirty="0" smtClean="0"/>
          </a:p>
          <a:p>
            <a:pPr marL="812800" indent="-776288">
              <a:buNone/>
            </a:pPr>
            <a:r>
              <a:rPr lang="it-IT" sz="2200" dirty="0" smtClean="0"/>
              <a:t>          c) Il Presidente (eletto in assemblea)</a:t>
            </a:r>
            <a:br>
              <a:rPr lang="it-IT" sz="2200" dirty="0" smtClean="0"/>
            </a:br>
            <a:r>
              <a:rPr lang="it-IT" sz="2200" dirty="0" smtClean="0"/>
              <a:t>d) Il Vice Presidente (in seno al </a:t>
            </a:r>
            <a:r>
              <a:rPr lang="it-IT" sz="2200" dirty="0" err="1" smtClean="0"/>
              <a:t>CdA</a:t>
            </a:r>
            <a:r>
              <a:rPr lang="it-IT" sz="2200" dirty="0" smtClean="0"/>
              <a:t>)</a:t>
            </a:r>
            <a:br>
              <a:rPr lang="it-IT" sz="2200" dirty="0" smtClean="0"/>
            </a:br>
            <a:r>
              <a:rPr lang="it-IT" sz="2200" dirty="0" smtClean="0"/>
              <a:t>e) Il Segretario (in seno al </a:t>
            </a:r>
            <a:r>
              <a:rPr lang="it-IT" sz="2200" dirty="0" err="1" smtClean="0"/>
              <a:t>CdA</a:t>
            </a:r>
            <a:r>
              <a:rPr lang="it-IT" sz="2200" dirty="0" smtClean="0"/>
              <a:t>) </a:t>
            </a:r>
            <a:br>
              <a:rPr lang="it-IT" sz="2200" dirty="0" smtClean="0"/>
            </a:br>
            <a:r>
              <a:rPr lang="it-IT" sz="2200" dirty="0" smtClean="0"/>
              <a:t>f) Il Tesoriere (in seno al </a:t>
            </a:r>
            <a:r>
              <a:rPr lang="it-IT" sz="2200" dirty="0" err="1" smtClean="0"/>
              <a:t>CdA</a:t>
            </a:r>
            <a:r>
              <a:rPr lang="it-IT" sz="2200" dirty="0" smtClean="0"/>
              <a:t>) </a:t>
            </a:r>
          </a:p>
          <a:p>
            <a:pPr marL="812800" indent="-776288">
              <a:buNone/>
            </a:pPr>
            <a:r>
              <a:rPr lang="it-IT" sz="2200" dirty="0" smtClean="0"/>
              <a:t>g) Il Collegio dei Revisori dei Conti (da Assemblea)</a:t>
            </a:r>
          </a:p>
          <a:p>
            <a:pPr marL="812800" indent="-776288">
              <a:buNone/>
            </a:pPr>
            <a:r>
              <a:rPr lang="it-IT" sz="2200" dirty="0" smtClean="0"/>
              <a:t>h) Collegio dei Probiviri (o dei saggi), se attivato (da </a:t>
            </a:r>
            <a:r>
              <a:rPr lang="it-IT" sz="2200" dirty="0" err="1" smtClean="0"/>
              <a:t>CdA</a:t>
            </a:r>
            <a:r>
              <a:rPr lang="it-IT" sz="2200" dirty="0" smtClean="0"/>
              <a:t>)</a:t>
            </a:r>
          </a:p>
          <a:p>
            <a:pPr marL="812800" indent="-776288">
              <a:buNone/>
            </a:pPr>
            <a:r>
              <a:rPr lang="it-IT" sz="2200" dirty="0" smtClean="0"/>
              <a:t>i) Il Presidente Onorario, se nominato da Assemblea</a:t>
            </a:r>
            <a:endParaRPr lang="it-IT"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908720"/>
            <a:ext cx="7467600" cy="1143000"/>
          </a:xfrm>
        </p:spPr>
        <p:txBody>
          <a:bodyPr>
            <a:noAutofit/>
          </a:bodyPr>
          <a:lstStyle/>
          <a:p>
            <a:r>
              <a:rPr lang="it-IT" sz="3600" dirty="0" smtClean="0">
                <a:solidFill>
                  <a:srgbClr val="FFFF00"/>
                </a:solidFill>
              </a:rPr>
              <a:t>8) Varie ed eventuali, spazio domande</a:t>
            </a:r>
            <a:endParaRPr lang="it-IT" sz="3600" dirty="0">
              <a:solidFill>
                <a:srgbClr val="FFFF00"/>
              </a:solidFill>
            </a:endParaRPr>
          </a:p>
        </p:txBody>
      </p:sp>
      <p:sp>
        <p:nvSpPr>
          <p:cNvPr id="3" name="Segnaposto contenuto 2"/>
          <p:cNvSpPr>
            <a:spLocks noGrp="1"/>
          </p:cNvSpPr>
          <p:nvPr>
            <p:ph idx="1"/>
          </p:nvPr>
        </p:nvSpPr>
        <p:spPr/>
        <p:txBody>
          <a:bodyPr/>
          <a:lstStyle/>
          <a:p>
            <a:endParaRPr lang="it-IT" dirty="0" smtClean="0"/>
          </a:p>
          <a:p>
            <a:r>
              <a:rPr lang="it-IT" dirty="0" smtClean="0"/>
              <a:t>...</a:t>
            </a:r>
          </a:p>
          <a:p>
            <a:r>
              <a:rPr lang="it-IT"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Date prossimi appuntamenti</a:t>
            </a:r>
            <a:endParaRPr lang="it-IT" dirty="0"/>
          </a:p>
        </p:txBody>
      </p:sp>
      <p:sp>
        <p:nvSpPr>
          <p:cNvPr id="3" name="Segnaposto contenuto 2"/>
          <p:cNvSpPr>
            <a:spLocks noGrp="1"/>
          </p:cNvSpPr>
          <p:nvPr>
            <p:ph idx="1"/>
          </p:nvPr>
        </p:nvSpPr>
        <p:spPr/>
        <p:txBody>
          <a:bodyPr/>
          <a:lstStyle/>
          <a:p>
            <a:r>
              <a:rPr lang="it-IT" dirty="0" smtClean="0"/>
              <a:t>Consiglio di Amministrazione           </a:t>
            </a:r>
            <a:r>
              <a:rPr lang="it-IT" dirty="0" smtClean="0">
                <a:solidFill>
                  <a:schemeClr val="accent2">
                    <a:lumMod val="40000"/>
                    <a:lumOff val="60000"/>
                  </a:schemeClr>
                </a:solidFill>
              </a:rPr>
              <a:t>lunedì 7 aprile 2014</a:t>
            </a:r>
            <a:r>
              <a:rPr lang="it-IT" dirty="0" smtClean="0"/>
              <a:t>, ore 21.00</a:t>
            </a:r>
          </a:p>
          <a:p>
            <a:endParaRPr lang="it-IT" dirty="0" smtClean="0"/>
          </a:p>
          <a:p>
            <a:pPr>
              <a:buNone/>
            </a:pPr>
            <a:endParaRPr lang="it-IT" dirty="0" smtClean="0"/>
          </a:p>
          <a:p>
            <a:r>
              <a:rPr lang="it-IT" dirty="0" smtClean="0"/>
              <a:t>Probabilmente </a:t>
            </a:r>
            <a:r>
              <a:rPr lang="it-IT" dirty="0" smtClean="0">
                <a:solidFill>
                  <a:schemeClr val="accent2">
                    <a:lumMod val="40000"/>
                    <a:lumOff val="60000"/>
                  </a:schemeClr>
                </a:solidFill>
              </a:rPr>
              <a:t>lunedì 12 maggio 2014 </a:t>
            </a:r>
            <a:r>
              <a:rPr lang="it-IT" dirty="0" smtClean="0"/>
              <a:t>Elezioni interne per Rinnovo Cariche Associative.</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t>Dallo Statuto Sociale</a:t>
            </a:r>
            <a:endParaRPr lang="it-IT" sz="4000" dirty="0"/>
          </a:p>
        </p:txBody>
      </p:sp>
      <p:sp>
        <p:nvSpPr>
          <p:cNvPr id="3" name="Segnaposto contenuto 2"/>
          <p:cNvSpPr>
            <a:spLocks noGrp="1"/>
          </p:cNvSpPr>
          <p:nvPr>
            <p:ph idx="1"/>
          </p:nvPr>
        </p:nvSpPr>
        <p:spPr>
          <a:xfrm>
            <a:off x="457200" y="1600200"/>
            <a:ext cx="7467600" cy="10325744"/>
          </a:xfrm>
        </p:spPr>
        <p:txBody>
          <a:bodyPr>
            <a:noAutofit/>
          </a:bodyPr>
          <a:lstStyle/>
          <a:p>
            <a:r>
              <a:rPr lang="it-IT" sz="1600" dirty="0" smtClean="0"/>
              <a:t>9. IL CONSIGLIO </a:t>
            </a:r>
            <a:r>
              <a:rPr lang="it-IT" sz="1600" dirty="0" err="1" smtClean="0"/>
              <a:t>DI</a:t>
            </a:r>
            <a:r>
              <a:rPr lang="it-IT" sz="1600" dirty="0" smtClean="0"/>
              <a:t> AMMINISTRAZIONE </a:t>
            </a:r>
            <a:br>
              <a:rPr lang="it-IT" sz="1600" dirty="0" smtClean="0"/>
            </a:br>
            <a:r>
              <a:rPr lang="it-IT" sz="1600" dirty="0" smtClean="0"/>
              <a:t>a) La Pro Loco Buccinasco è amministrata da un Consiglio di Amministrazione, eletto dall’Assemblea, composto da un minimo di sette Membri ad un massimo di 15 Membri - compreso il Presidente -;</a:t>
            </a:r>
            <a:br>
              <a:rPr lang="it-IT" sz="1600" dirty="0" smtClean="0"/>
            </a:br>
            <a:r>
              <a:rPr lang="it-IT" sz="1600" dirty="0" smtClean="0"/>
              <a:t>b) dura in carica 4 (quattro) anni e tutti i Membri sono rieleggibili;</a:t>
            </a:r>
            <a:br>
              <a:rPr lang="it-IT" sz="1600" dirty="0" smtClean="0"/>
            </a:br>
            <a:r>
              <a:rPr lang="it-IT" sz="1600" dirty="0" smtClean="0"/>
              <a:t>c) in caso di dimissioni, decesso o non disponibilità di un Membro del Consiglio di Amministrazione subentra il Socio che nell’ultima Assemblea elettiva è risultato il primo dei non eletti. Nel caso di due o più Soci a parità di voti, la scelta cadrà sul Socio che vanta una maggiore anzianità di iscrizione all’Associazione. In mancanza di questo, il Consiglio di Amministrazione provvederà a cooptare un nuovo Membro in possesso dei requisiti necessari, sottoponendo la decisione a ratifica della successiva Assemblea ordinaria.</a:t>
            </a:r>
            <a:br>
              <a:rPr lang="it-IT" sz="1600" dirty="0" smtClean="0"/>
            </a:br>
            <a:r>
              <a:rPr lang="it-IT" sz="1600" dirty="0" smtClean="0"/>
              <a:t>Solo nel caso che la vacanza dei Componenti il Consiglio di Amministrazione sia contemporanea e riguardi la metà più uno degli stessi, l’intero Consiglio di Amministrazione sarà considerato decaduto ed il Presidente dovrà, entro un mese dal verificarsi della vacanza, indire l’Assemblea elettiva per l’elezione di un nuovo Consiglio di Amministrazione;</a:t>
            </a:r>
            <a:br>
              <a:rPr lang="it-IT" sz="1600" dirty="0" smtClean="0"/>
            </a:br>
            <a:r>
              <a:rPr lang="it-IT" sz="1600" dirty="0" smtClean="0"/>
              <a:t>d) il Consiglio di Amministrazione:</a:t>
            </a:r>
            <a:br>
              <a:rPr lang="it-IT" sz="1600" dirty="0" smtClean="0"/>
            </a:br>
            <a:r>
              <a:rPr lang="it-IT" sz="1600" dirty="0" smtClean="0"/>
              <a:t>- è investito dei poteri per la gestione ordinaria della Pro Loco e, in particolare, gli sono riconosciute tutte le facoltà per il raggiungimento delle finalità sociali che non siano dalla legge o dal presente Statuto riservate, in modo tassativo, all’Assemblea;</a:t>
            </a:r>
            <a:br>
              <a:rPr lang="it-IT" sz="1600" dirty="0" smtClean="0"/>
            </a:br>
            <a:r>
              <a:rPr lang="it-IT" sz="1600" dirty="0" smtClean="0"/>
              <a:t>- predispone i Regolamenti interni per l’organizzazione ed il funzionamento delle varie attività, ivi compresi quelli delle elezioni degli organi statutari;</a:t>
            </a:r>
            <a:br>
              <a:rPr lang="it-IT" sz="1600" dirty="0" smtClean="0"/>
            </a:br>
            <a:r>
              <a:rPr lang="it-IT" sz="1600" dirty="0" smtClean="0"/>
              <a:t>- gestisce il patrimonio sociale, la formazione del bilancio di previsione con relativo programma di attuazione, la stesura del conto consuntivo e della relazione sull’attività svolta;</a:t>
            </a:r>
            <a:br>
              <a:rPr lang="it-IT" sz="1600" dirty="0" smtClean="0"/>
            </a:br>
            <a:r>
              <a:rPr lang="it-IT" sz="1600" dirty="0" smtClean="0"/>
              <a:t>propone all’Assemblea l’entità delle quote associative annuali;</a:t>
            </a:r>
            <a:br>
              <a:rPr lang="it-IT" sz="1600" dirty="0" smtClean="0"/>
            </a:br>
            <a:r>
              <a:rPr lang="it-IT" sz="1600" dirty="0" smtClean="0"/>
              <a:t>- decide l’eventuale rimborso delle spese sostenute e documentate, relative alle attività statutarie;</a:t>
            </a:r>
            <a:br>
              <a:rPr lang="it-IT" sz="1600" dirty="0" smtClean="0"/>
            </a:br>
            <a:r>
              <a:rPr lang="it-IT" sz="1600" dirty="0" smtClean="0"/>
              <a:t>- è responsabile degli obiettivi e dei risultati gestionali della Pro Loco</a:t>
            </a:r>
            <a:br>
              <a:rPr lang="it-IT" sz="1600" dirty="0" smtClean="0"/>
            </a:br>
            <a:r>
              <a:rPr lang="it-IT" sz="1600" dirty="0" smtClean="0"/>
              <a:t>e) il Consiglio di Amministrazione si riunisce, con Sedute pubbliche e sempre in unica convocazione con la presenza legale di almeno la metà più uno dei componenti, possibilmente una volta al mese e comunque ogni qualvolta il Presidente lo ritenga necessario o quando lo richiedano almeno i due terzi dei componenti il Consiglio stesso;</a:t>
            </a:r>
            <a:br>
              <a:rPr lang="it-IT" sz="1600" dirty="0" smtClean="0"/>
            </a:br>
            <a:r>
              <a:rPr lang="it-IT" sz="1600" dirty="0" smtClean="0"/>
              <a:t>f) per la validità delle deliberazioni occorre il voto favorevole della maggioranza dei presenti; in caso di parità è decisivo il voto del Presidente;</a:t>
            </a:r>
            <a:br>
              <a:rPr lang="it-IT" sz="1600" dirty="0" smtClean="0"/>
            </a:br>
            <a:r>
              <a:rPr lang="it-IT" sz="1600" dirty="0" smtClean="0"/>
              <a:t>g) per quanto concerne le modalità per la convocazione del Consiglio, salvo che non sia prevista una determinata periodicità, si provvederà a darne avviso ai diretti interessati, con congruo anticipo, a mezzo normale servizio postale oppure via e-mail;</a:t>
            </a:r>
            <a:br>
              <a:rPr lang="it-IT" sz="1600" dirty="0" smtClean="0"/>
            </a:br>
            <a:r>
              <a:rPr lang="it-IT" sz="1600" dirty="0" smtClean="0"/>
              <a:t>h) le Sedute e le deliberazioni del Consiglio di Amministrazione sono fatte constare dal verbale sottoscritto dal Presidente e dal Segretario che lo redige e di volta in volta approvato dal Consiglio stesso;</a:t>
            </a:r>
            <a:br>
              <a:rPr lang="it-IT" sz="1600" dirty="0" smtClean="0"/>
            </a:br>
            <a:r>
              <a:rPr lang="it-IT" sz="1600" dirty="0" smtClean="0"/>
              <a:t>i) il Consigliere che non intervenga a 3 (tre) consecutive sedute consiliari o che comunque totalizzi più di 5 (cinque) assenze ingiustificate nell’arco dell’anno sociale decade dalla carica su delibera del Consiglio di Amministrazione, che provvederà alla sostituzione dello stesso, secondo le modalità descritte nell’art. 9 lett. c).</a:t>
            </a:r>
            <a:br>
              <a:rPr lang="it-IT" sz="1600" dirty="0" smtClean="0"/>
            </a:br>
            <a:r>
              <a:rPr lang="it-IT" sz="1600" dirty="0" smtClean="0"/>
              <a:t/>
            </a:r>
            <a:br>
              <a:rPr lang="it-IT" sz="1600" dirty="0" smtClean="0"/>
            </a:br>
            <a:r>
              <a:rPr lang="it-IT" sz="1600" dirty="0" smtClean="0"/>
              <a:t>10. IL PRESIDENTE </a:t>
            </a:r>
            <a:br>
              <a:rPr lang="it-IT" sz="1600" dirty="0" smtClean="0"/>
            </a:br>
            <a:r>
              <a:rPr lang="it-IT" sz="1600" dirty="0" smtClean="0"/>
              <a:t>a) Il Presidente, eletto dall’Assemblea dei Soci tra i candidati approvati dal Collegio dei Garanti, rappresenta legalmente la Pro Loco Buccinasco di fronte a terzi ed anche in giudizio. Dura in carica 4 (quattro) anni ed è rieleggibile.</a:t>
            </a:r>
            <a:br>
              <a:rPr lang="it-IT" sz="1600" dirty="0" smtClean="0"/>
            </a:br>
            <a:r>
              <a:rPr lang="it-IT" sz="1600" dirty="0" smtClean="0"/>
              <a:t>Su deliberazione del Consiglio di Amministrazione, conferisce sia a Soci che a terzi procure speciali per determinati atti o categorie di atti.</a:t>
            </a:r>
            <a:br>
              <a:rPr lang="it-IT" sz="1600" dirty="0" smtClean="0"/>
            </a:br>
            <a:r>
              <a:rPr lang="it-IT" sz="1600" dirty="0" smtClean="0"/>
              <a:t>b) In caso di delega, assenza o impedimento è sostituito dal Vice Presidente o, in assenza o impedimento anche di quest’ultimo, dal Consigliere più anziano di Associazione.</a:t>
            </a:r>
            <a:br>
              <a:rPr lang="it-IT" sz="1600" dirty="0" smtClean="0"/>
            </a:br>
            <a:r>
              <a:rPr lang="it-IT" sz="1600" dirty="0" smtClean="0"/>
              <a:t>c) Al Presidente, sulla base degli indirizzi generali emanati dall’Assemblea e a eventuali precise direttive e deleghe deliberate dal Consiglio di Amministrazione, al quale comunque riferisce circa l’attività compiuta, compete l’ordinaria amministrazione dell’Associazione Pro Loco; in casi eccezionali di necessità e urgenza, il Presidente può anche compiere atti di straordinaria amministrazione, ma in tal caso deve contestualmente convocare il Consiglio di Amministrazione per la ratifica del suo operato.</a:t>
            </a:r>
            <a:br>
              <a:rPr lang="it-IT" sz="1600" dirty="0" smtClean="0"/>
            </a:br>
            <a:r>
              <a:rPr lang="it-IT" sz="1600" dirty="0" smtClean="0"/>
              <a:t>d) Il Presidente convoca e presiede l’Assemblea e il Consiglio di Amministrazione, cura l’esecuzione delle relative deliberazioni, sorveglia sul buon andamento amministrativo dell’Associazione, verifica l’osservanza dello Statuto e dei Regolamenti, ne promuove la riforma ove se ne presenti la necessità.</a:t>
            </a:r>
            <a:br>
              <a:rPr lang="it-IT" sz="1600" dirty="0" smtClean="0"/>
            </a:br>
            <a:r>
              <a:rPr lang="it-IT" sz="1600" dirty="0" smtClean="0"/>
              <a:t>e) Il Presidente cura la predisposizione del bilancio consuntivo e preventivo da sottoporre per l’approvazione al Consiglio di Amministrazione e quindi all’Assemblea dei Soci, corredando detta documentazione di idonee relazioni.</a:t>
            </a:r>
            <a:br>
              <a:rPr lang="it-IT" sz="1600" dirty="0" smtClean="0"/>
            </a:br>
            <a:r>
              <a:rPr lang="it-IT" sz="1600" dirty="0" smtClean="0"/>
              <a:t>f) Ove in corso di mandato intenda rinunciare al proprio incarico dovrà darne -per iscritto- tempestiva comunicazione al Consiglio di Amministrazione. Detta rinuncia ha comunque effetto solo dopo la nomina del nuovo Presidente da parte dell’Assemblea dei Soci. Pertanto, sino ad avvenuto avvicendamento e conseguente regolare consegna a mani del subentrato di tutta la documentazione sociale nonché di un rendiconto delle operazioni economico-finanziarie compiute nella frazione di esercizio di competenza, il Presidente dimissionario continuerà ad assolvere tutte le incombenze di ordinaria amministrazione.</a:t>
            </a:r>
            <a:br>
              <a:rPr lang="it-IT" sz="1600" dirty="0" smtClean="0"/>
            </a:br>
            <a:r>
              <a:rPr lang="it-IT" sz="1600" dirty="0" smtClean="0"/>
              <a:t/>
            </a:r>
            <a:br>
              <a:rPr lang="it-IT" sz="1600" dirty="0" smtClean="0"/>
            </a:br>
            <a:r>
              <a:rPr lang="it-IT" sz="1600" dirty="0" smtClean="0"/>
              <a:t>11. IL VICE PRESIDENTE </a:t>
            </a:r>
            <a:br>
              <a:rPr lang="it-IT" sz="1600" dirty="0" smtClean="0"/>
            </a:br>
            <a:r>
              <a:rPr lang="it-IT" sz="1600" dirty="0" smtClean="0"/>
              <a:t>Il Vice Presidente, eletto dal Consiglio di Amministrazione nel suo seno, sostituisce il Presidente in ogni sua attribuzione ogni qualvolta questi sia impedito all’esercizio delle proprie funzioni. Il solo intervento del Vice Presidente costituisce per i terzi prova dell’impedimento del Presidente.</a:t>
            </a:r>
            <a:br>
              <a:rPr lang="it-IT" sz="1600" dirty="0" smtClean="0"/>
            </a:br>
            <a:r>
              <a:rPr lang="it-IT" sz="1600" dirty="0" smtClean="0"/>
              <a:t/>
            </a:r>
            <a:br>
              <a:rPr lang="it-IT" sz="1600" dirty="0" smtClean="0"/>
            </a:br>
            <a:r>
              <a:rPr lang="it-IT" sz="1600" dirty="0" smtClean="0"/>
              <a:t>12. IL SEGRETARIO </a:t>
            </a:r>
            <a:br>
              <a:rPr lang="it-IT" sz="1600" dirty="0" smtClean="0"/>
            </a:br>
            <a:r>
              <a:rPr lang="it-IT" sz="1600" dirty="0" smtClean="0"/>
              <a:t>Il Segretario, eletto dal Consiglio di Amministrazione nel suo seno, svolge la funzione di verbalizzazione delle adunanze dell’Assemblea e del Consiglio di Amministrazione; coadiuva il Presidente ed il Consiglio di Amministrazione nell’espletamento delle attività esecutive che si rendano necessarie o opportune per il funzionamento dell’amministrazione dell’Associazione. Cura la tenuta del libro verbali dell’Assemblea, delle Sedute del Consiglio di Amministrazione, nonché del registro degli aderenti all’Associazione.</a:t>
            </a:r>
            <a:br>
              <a:rPr lang="it-IT" sz="1600" dirty="0" smtClean="0"/>
            </a:br>
            <a:r>
              <a:rPr lang="it-IT" sz="1600" dirty="0" smtClean="0"/>
              <a:t/>
            </a:r>
            <a:br>
              <a:rPr lang="it-IT" sz="1600" dirty="0" smtClean="0"/>
            </a:br>
            <a:r>
              <a:rPr lang="it-IT" sz="1600" dirty="0" smtClean="0"/>
              <a:t>13. IL TESORIERE </a:t>
            </a:r>
            <a:br>
              <a:rPr lang="it-IT" sz="1600" dirty="0" smtClean="0"/>
            </a:br>
            <a:r>
              <a:rPr lang="it-IT" sz="1600" dirty="0" smtClean="0"/>
              <a:t>Il Tesoriere, eletto dal Consiglio di Amministrazione nel proprio seno, cura la gestione della cassa dell’Associazione e ne tiene la contabilità, effettua le relative verifiche, controlla la tenuta dei libri contabili, predispone dal punto di vista contabile il bilancio consuntivo e quello preventivo, accompagnandoli con idonee relazioni contabili.</a:t>
            </a:r>
            <a:br>
              <a:rPr lang="it-IT" sz="1600" dirty="0" smtClean="0"/>
            </a:br>
            <a:r>
              <a:rPr lang="it-IT" sz="1600" dirty="0" smtClean="0"/>
              <a:t/>
            </a:r>
            <a:br>
              <a:rPr lang="it-IT" sz="1600" dirty="0" smtClean="0"/>
            </a:br>
            <a:r>
              <a:rPr lang="it-IT" sz="1600" dirty="0" smtClean="0"/>
              <a:t>14. IL COLLEGIO DEI REVISORI DEI CONTI </a:t>
            </a:r>
            <a:br>
              <a:rPr lang="it-IT" sz="1600" dirty="0" smtClean="0"/>
            </a:br>
            <a:r>
              <a:rPr lang="it-IT" sz="1600" dirty="0" smtClean="0"/>
              <a:t>a) Eletti dall’Assemblea con votazione a scrutinio segreto, separata da quella per l’elezione del Consiglio di Amministrazione, scelti anche tra i non Soci, il Collegio dei Revisori dei Conti si compone di 3 (tre) Membri effettivi e di 2 (due) Membri supplenti (questi ultimi subentrano in ogni caso di cessazione di un Membro effettivo). Nel caso che non sia possibile provvedere alla sostituzione si dovranno tenere nuove elezioni per il rinnovo dell’intero Collegio;</a:t>
            </a:r>
            <a:br>
              <a:rPr lang="it-IT" sz="1600" dirty="0" smtClean="0"/>
            </a:br>
            <a:r>
              <a:rPr lang="it-IT" sz="1600" dirty="0" smtClean="0"/>
              <a:t>b) nella Seduta di insediamento indetta dal Presidente della Pro Loco, il Collegio elegge nel suo seno il proprio Presidente.</a:t>
            </a:r>
            <a:br>
              <a:rPr lang="it-IT" sz="1600" dirty="0" smtClean="0"/>
            </a:br>
            <a:r>
              <a:rPr lang="it-IT" sz="1600" dirty="0" smtClean="0"/>
              <a:t>c) il Collegio vigila sull’andamento della gestione economico-finanziaria dell’Associazione;</a:t>
            </a:r>
            <a:br>
              <a:rPr lang="it-IT" sz="1600" dirty="0" smtClean="0"/>
            </a:br>
            <a:r>
              <a:rPr lang="it-IT" sz="1600" dirty="0" smtClean="0"/>
              <a:t>d) esegue, anche da parte di singoli suoi Membri, verifiche di cassa e contabili individuando tipi, destinatari e documenti giustificativi della spesa, nonché eventuali scostamenti dai budget approvati;</a:t>
            </a:r>
            <a:br>
              <a:rPr lang="it-IT" sz="1600" dirty="0" smtClean="0"/>
            </a:br>
            <a:r>
              <a:rPr lang="it-IT" sz="1600" dirty="0" smtClean="0"/>
              <a:t>e) con apposite relazioni collegiali, riferisce al Consiglio di Amministrazione almeno in sede di approvazione dei bilanci;</a:t>
            </a:r>
            <a:br>
              <a:rPr lang="it-IT" sz="1600" dirty="0" smtClean="0"/>
            </a:br>
            <a:r>
              <a:rPr lang="it-IT" sz="1600" dirty="0" smtClean="0"/>
              <a:t>f) cura la tenuta del libro delle adunanze del Collegio stesso, partecipa di diritto alle adunanze delle Assemblee e del Consiglio di Amministrazione, con facoltà di parola ma senza diritto di voto;</a:t>
            </a:r>
            <a:br>
              <a:rPr lang="it-IT" sz="1600" dirty="0" smtClean="0"/>
            </a:br>
            <a:r>
              <a:rPr lang="it-IT" sz="1600" dirty="0" smtClean="0"/>
              <a:t>g) l’incarico di Revisore dei Conti, anche come membro supplente, è incompatibile con la carica di Consigliere;</a:t>
            </a:r>
            <a:br>
              <a:rPr lang="it-IT" sz="1600" dirty="0" smtClean="0"/>
            </a:br>
            <a:r>
              <a:rPr lang="it-IT" sz="1600" dirty="0" smtClean="0"/>
              <a:t>h) per la durata in carica, la rieleggibilità e il compenso valgono le norme dettate nel presente Statuto per i Membri del Consiglio di Amministrazione. Il Collegio dei revisori non decade in caso di decadenza del Presidente o del Consiglio di Amministrazione.</a:t>
            </a:r>
            <a:br>
              <a:rPr lang="it-IT" sz="1600" dirty="0" smtClean="0"/>
            </a:br>
            <a:r>
              <a:rPr lang="it-IT" sz="1600" dirty="0" smtClean="0"/>
              <a:t/>
            </a:r>
            <a:br>
              <a:rPr lang="it-IT" sz="1600" dirty="0" smtClean="0"/>
            </a:br>
            <a:r>
              <a:rPr lang="it-IT" sz="1600" dirty="0" smtClean="0"/>
              <a:t>15. IL PRESIDENTE ONORARIO </a:t>
            </a:r>
            <a:br>
              <a:rPr lang="it-IT" sz="1600" dirty="0" smtClean="0"/>
            </a:br>
            <a:r>
              <a:rPr lang="it-IT" sz="1600" dirty="0" smtClean="0"/>
              <a:t>a) il Presidente Onorario può essere nominato dall’Assemblea dei Soci per eccezionali meriti acquisiti in attività in favore della Pro Loco;</a:t>
            </a:r>
            <a:br>
              <a:rPr lang="it-IT" sz="1600" dirty="0" smtClean="0"/>
            </a:br>
            <a:r>
              <a:rPr lang="it-IT" sz="1600" dirty="0" smtClean="0"/>
              <a:t>b) dal Consiglio di Amministrazione possono essergli affidati incarichi di rappresentanza e di eventuali contatti con altri enti.</a:t>
            </a:r>
            <a:br>
              <a:rPr lang="it-IT" sz="1600" dirty="0" smtClean="0"/>
            </a:br>
            <a:r>
              <a:rPr lang="it-IT" sz="1600" dirty="0" smtClean="0"/>
              <a:t/>
            </a:r>
            <a:br>
              <a:rPr lang="it-IT" sz="1600" dirty="0" smtClean="0"/>
            </a:br>
            <a:r>
              <a:rPr lang="it-IT" sz="1600" dirty="0" smtClean="0"/>
              <a:t>16. IL COLLEGIO DEI PROBIVIRI (O DEI SAGGI) </a:t>
            </a:r>
            <a:br>
              <a:rPr lang="it-IT" sz="1600" dirty="0" smtClean="0"/>
            </a:br>
            <a:r>
              <a:rPr lang="it-IT" sz="1600" dirty="0" smtClean="0"/>
              <a:t>a) Se attivato dal Consiglio di Amministrazione, in presenza di candidature, è composto da tre membri eletti, a votazione segreta, ogni tre anni, dall’Assemblea dei Soci. Sono rieleggibili e non decadono in caso di decadenza del Consiglio di Amministrazione o del Presidente.</a:t>
            </a:r>
            <a:br>
              <a:rPr lang="it-IT" sz="1600" dirty="0" smtClean="0"/>
            </a:br>
            <a:r>
              <a:rPr lang="it-IT" sz="1600" dirty="0" smtClean="0"/>
              <a:t>b) i Probiviri hanno il compito di controllare il rispetto delle norme statutarie e di giudicare nel caso di controversia fra i Soci, tra cui anche i casi di esclusione di soci da parte del Consiglio di Amministrazione Eleggono il Presidente al proprio interno.</a:t>
            </a:r>
            <a:br>
              <a:rPr lang="it-IT" sz="1600" dirty="0" smtClean="0"/>
            </a:br>
            <a:r>
              <a:rPr lang="it-IT" sz="1600" dirty="0" smtClean="0"/>
              <a:t>c) Il Collegio dei probiviri può affidare la risoluzione di controversie su cui non è in grado di decidere al Collegio dei Probiviri del Comitato Regionale UNPLI Lombardia, ai sensi dello loro Statuto.</a:t>
            </a:r>
            <a:br>
              <a:rPr lang="it-IT" sz="1600" dirty="0" smtClean="0"/>
            </a:br>
            <a:endParaRPr lang="it-IT" sz="16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7467600" cy="922114"/>
          </a:xfrm>
        </p:spPr>
        <p:txBody>
          <a:bodyPr>
            <a:normAutofit/>
          </a:bodyPr>
          <a:lstStyle/>
          <a:p>
            <a:r>
              <a:rPr lang="it-IT" sz="40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Ordine del Giorno</a:t>
            </a:r>
          </a:p>
        </p:txBody>
      </p:sp>
      <p:sp>
        <p:nvSpPr>
          <p:cNvPr id="3" name="Segnaposto contenuto 2"/>
          <p:cNvSpPr>
            <a:spLocks noGrp="1"/>
          </p:cNvSpPr>
          <p:nvPr>
            <p:ph idx="1"/>
          </p:nvPr>
        </p:nvSpPr>
        <p:spPr>
          <a:xfrm>
            <a:off x="251520" y="1052736"/>
            <a:ext cx="8424936" cy="5073427"/>
          </a:xfrm>
        </p:spPr>
        <p:txBody>
          <a:bodyPr>
            <a:normAutofit fontScale="92500" lnSpcReduction="10000"/>
          </a:bodyPr>
          <a:lstStyle/>
          <a:p>
            <a:pPr marL="360000">
              <a:lnSpc>
                <a:spcPct val="120000"/>
              </a:lnSpc>
              <a:spcBef>
                <a:spcPts val="600"/>
              </a:spcBef>
              <a:buNone/>
            </a:pPr>
            <a:r>
              <a:rPr lang="it-IT" dirty="0" smtClean="0"/>
              <a:t> 1) Benvenuto ai nuovi Soci, spazio tesseramento e presentazione di </a:t>
            </a:r>
            <a:r>
              <a:rPr lang="it-IT" dirty="0" err="1" smtClean="0"/>
              <a:t>ProLoco</a:t>
            </a:r>
            <a:r>
              <a:rPr lang="it-IT" dirty="0" smtClean="0"/>
              <a:t> Buccinasco</a:t>
            </a:r>
          </a:p>
          <a:p>
            <a:pPr marL="360000">
              <a:lnSpc>
                <a:spcPct val="120000"/>
              </a:lnSpc>
              <a:spcBef>
                <a:spcPts val="600"/>
              </a:spcBef>
              <a:buNone/>
            </a:pPr>
            <a:r>
              <a:rPr lang="it-IT" dirty="0" smtClean="0">
                <a:solidFill>
                  <a:srgbClr val="FFFF00"/>
                </a:solidFill>
              </a:rPr>
              <a:t>2) Presentazione ed approvazione bilancio consuntivo anno 2013 e stato della cassa.</a:t>
            </a:r>
          </a:p>
          <a:p>
            <a:pPr marL="360000">
              <a:lnSpc>
                <a:spcPct val="120000"/>
              </a:lnSpc>
              <a:spcBef>
                <a:spcPts val="600"/>
              </a:spcBef>
              <a:buNone/>
            </a:pPr>
            <a:r>
              <a:rPr lang="it-IT" dirty="0" smtClean="0"/>
              <a:t>3) Presentazione ed approvazione bilancio preventivo anno 2014</a:t>
            </a:r>
          </a:p>
          <a:p>
            <a:pPr marL="360000">
              <a:lnSpc>
                <a:spcPct val="120000"/>
              </a:lnSpc>
              <a:spcBef>
                <a:spcPts val="600"/>
              </a:spcBef>
              <a:buNone/>
            </a:pPr>
            <a:r>
              <a:rPr lang="it-IT" dirty="0" smtClean="0">
                <a:solidFill>
                  <a:srgbClr val="FFFF00"/>
                </a:solidFill>
              </a:rPr>
              <a:t>4) Anticipo temporale della fase elettiva</a:t>
            </a:r>
          </a:p>
          <a:p>
            <a:pPr marL="360000">
              <a:lnSpc>
                <a:spcPct val="120000"/>
              </a:lnSpc>
              <a:spcBef>
                <a:spcPts val="600"/>
              </a:spcBef>
              <a:buNone/>
            </a:pPr>
            <a:r>
              <a:rPr lang="it-IT" dirty="0" smtClean="0">
                <a:solidFill>
                  <a:srgbClr val="FFFF00"/>
                </a:solidFill>
              </a:rPr>
              <a:t>5) Programma provvisorio anno 2014</a:t>
            </a:r>
          </a:p>
          <a:p>
            <a:pPr marL="360000">
              <a:lnSpc>
                <a:spcPct val="120000"/>
              </a:lnSpc>
              <a:spcBef>
                <a:spcPts val="600"/>
              </a:spcBef>
              <a:buNone/>
            </a:pPr>
            <a:r>
              <a:rPr lang="it-IT" dirty="0" smtClean="0"/>
              <a:t>8) Varie ed eventuali, spazio per domande.</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6000"/>
                            </p:stCondLst>
                            <p:childTnLst>
                              <p:par>
                                <p:cTn id="9" presetID="10" presetClass="entr" presetSubtype="0" fill="hold" nodeType="afterEffect">
                                  <p:stCondLst>
                                    <p:cond delay="3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par>
                          <p:cTn id="12" fill="hold">
                            <p:stCondLst>
                              <p:cond delay="12000"/>
                            </p:stCondLst>
                            <p:childTnLst>
                              <p:par>
                                <p:cTn id="13" presetID="10" presetClass="entr" presetSubtype="0" fill="hold"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par>
                          <p:cTn id="16" fill="hold">
                            <p:stCondLst>
                              <p:cond delay="18000"/>
                            </p:stCondLst>
                            <p:childTnLst>
                              <p:par>
                                <p:cTn id="17" presetID="10" presetClass="entr" presetSubtype="0" fill="hold" nodeType="afterEffect">
                                  <p:stCondLst>
                                    <p:cond delay="3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3000"/>
                                        <p:tgtEl>
                                          <p:spTgt spid="3">
                                            <p:txEl>
                                              <p:pRg st="3" end="3"/>
                                            </p:txEl>
                                          </p:spTgt>
                                        </p:tgtEl>
                                      </p:cBhvr>
                                    </p:animEffect>
                                  </p:childTnLst>
                                </p:cTn>
                              </p:par>
                            </p:childTnLst>
                          </p:cTn>
                        </p:par>
                        <p:par>
                          <p:cTn id="20" fill="hold">
                            <p:stCondLst>
                              <p:cond delay="24000"/>
                            </p:stCondLst>
                            <p:childTnLst>
                              <p:par>
                                <p:cTn id="21" presetID="10" presetClass="entr" presetSubtype="0" fill="hold" nodeType="afterEffect">
                                  <p:stCondLst>
                                    <p:cond delay="3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3000"/>
                                        <p:tgtEl>
                                          <p:spTgt spid="3">
                                            <p:txEl>
                                              <p:pRg st="4" end="4"/>
                                            </p:txEl>
                                          </p:spTgt>
                                        </p:tgtEl>
                                      </p:cBhvr>
                                    </p:animEffect>
                                  </p:childTnLst>
                                </p:cTn>
                              </p:par>
                            </p:childTnLst>
                          </p:cTn>
                        </p:par>
                        <p:par>
                          <p:cTn id="24" fill="hold">
                            <p:stCondLst>
                              <p:cond delay="30000"/>
                            </p:stCondLst>
                            <p:childTnLst>
                              <p:par>
                                <p:cTn id="25" presetID="10" presetClass="entr" presetSubtype="0" fill="hold" nodeType="afterEffect">
                                  <p:stCondLst>
                                    <p:cond delay="3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800" b="1" cap="all" dirty="0" err="1"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VAlidazione</a:t>
            </a:r>
            <a:r>
              <a:rPr lang="it-IT" sz="48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 assemblea</a:t>
            </a:r>
            <a:endParaRPr lang="it-IT" b="1" dirty="0"/>
          </a:p>
        </p:txBody>
      </p:sp>
      <p:sp>
        <p:nvSpPr>
          <p:cNvPr id="3" name="Segnaposto contenuto 2"/>
          <p:cNvSpPr>
            <a:spLocks noGrp="1"/>
          </p:cNvSpPr>
          <p:nvPr>
            <p:ph idx="1"/>
          </p:nvPr>
        </p:nvSpPr>
        <p:spPr>
          <a:xfrm>
            <a:off x="539552" y="1484784"/>
            <a:ext cx="8136904" cy="3888431"/>
          </a:xfrm>
        </p:spPr>
        <p:txBody>
          <a:bodyPr>
            <a:normAutofit/>
          </a:bodyPr>
          <a:lstStyle/>
          <a:p>
            <a:pPr>
              <a:buNone/>
            </a:pPr>
            <a:r>
              <a:rPr lang="it-IT" sz="2800" dirty="0" smtClean="0"/>
              <a:t>Presiede il Presidente Walter Bellini</a:t>
            </a:r>
          </a:p>
          <a:p>
            <a:pPr>
              <a:buNone/>
            </a:pPr>
            <a:r>
              <a:rPr lang="it-IT" sz="2800" dirty="0" smtClean="0"/>
              <a:t>Segretario e </a:t>
            </a:r>
            <a:r>
              <a:rPr lang="it-IT" sz="2800" dirty="0" err="1" smtClean="0"/>
              <a:t>verbalizzatore</a:t>
            </a:r>
            <a:r>
              <a:rPr lang="it-IT" sz="2800" dirty="0" smtClean="0"/>
              <a:t>: Consiglia Schiavo </a:t>
            </a:r>
          </a:p>
          <a:p>
            <a:pPr>
              <a:buNone/>
            </a:pPr>
            <a:endParaRPr lang="it-IT" sz="2400" i="1" dirty="0" smtClean="0">
              <a:solidFill>
                <a:schemeClr val="tx1">
                  <a:lumMod val="85000"/>
                </a:schemeClr>
              </a:solidFill>
            </a:endParaRPr>
          </a:p>
          <a:p>
            <a:pPr>
              <a:buNone/>
            </a:pPr>
            <a:r>
              <a:rPr lang="it-IT" sz="2400" i="1" dirty="0" smtClean="0">
                <a:solidFill>
                  <a:schemeClr val="tx1">
                    <a:lumMod val="85000"/>
                  </a:schemeClr>
                </a:solidFill>
              </a:rPr>
              <a:t>Convocazione regolarmente avvenuta circa 20 g. fa con invio </a:t>
            </a:r>
            <a:r>
              <a:rPr lang="it-IT" sz="2400" i="1" dirty="0" err="1" smtClean="0">
                <a:solidFill>
                  <a:schemeClr val="tx1">
                    <a:lumMod val="85000"/>
                  </a:schemeClr>
                </a:solidFill>
              </a:rPr>
              <a:t>email</a:t>
            </a:r>
            <a:r>
              <a:rPr lang="it-IT" sz="2400" i="1" dirty="0" smtClean="0">
                <a:solidFill>
                  <a:schemeClr val="tx1">
                    <a:lumMod val="85000"/>
                  </a:schemeClr>
                </a:solidFill>
              </a:rPr>
              <a:t> ai Soci</a:t>
            </a:r>
          </a:p>
          <a:p>
            <a:pPr>
              <a:buNone/>
            </a:pPr>
            <a:r>
              <a:rPr lang="it-IT" sz="2400" i="1" dirty="0" smtClean="0">
                <a:solidFill>
                  <a:schemeClr val="tx1">
                    <a:lumMod val="85000"/>
                  </a:schemeClr>
                </a:solidFill>
              </a:rPr>
              <a:t>Riferimento ad Art. 8 dello Statuto Sociale.</a:t>
            </a:r>
          </a:p>
          <a:p>
            <a:pPr>
              <a:buNone/>
            </a:pPr>
            <a:r>
              <a:rPr lang="it-IT" sz="2400" i="1" dirty="0" smtClean="0">
                <a:solidFill>
                  <a:schemeClr val="tx1">
                    <a:lumMod val="85000"/>
                  </a:schemeClr>
                </a:solidFill>
              </a:rPr>
              <a:t>Sono presenti la maggioranza dei Soci attivi.</a:t>
            </a:r>
          </a:p>
          <a:p>
            <a:pPr>
              <a:buNone/>
            </a:pPr>
            <a:endParaRPr lang="it-IT" sz="2400" dirty="0" smtClean="0"/>
          </a:p>
          <a:p>
            <a:pPr>
              <a:buNone/>
            </a:pPr>
            <a:endParaRPr lang="it-IT" sz="2400" dirty="0" smtClean="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sz="44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Consiglio di amministrazione</a:t>
            </a:r>
            <a:r>
              <a:rPr lang="it-IT" dirty="0" smtClean="0"/>
              <a:t/>
            </a:r>
            <a:br>
              <a:rPr lang="it-IT" dirty="0" smtClean="0"/>
            </a:br>
            <a:r>
              <a:rPr lang="it-IT" sz="2000" dirty="0" smtClean="0"/>
              <a:t>(Mandato:  luglio 2010 - luglio 2014)</a:t>
            </a:r>
            <a:endParaRPr lang="it-IT" sz="2000" dirty="0"/>
          </a:p>
        </p:txBody>
      </p:sp>
      <p:sp>
        <p:nvSpPr>
          <p:cNvPr id="3" name="Segnaposto contenuto 2"/>
          <p:cNvSpPr>
            <a:spLocks noGrp="1"/>
          </p:cNvSpPr>
          <p:nvPr>
            <p:ph idx="1"/>
          </p:nvPr>
        </p:nvSpPr>
        <p:spPr>
          <a:xfrm>
            <a:off x="457200" y="1772816"/>
            <a:ext cx="7467600" cy="4353347"/>
          </a:xfrm>
        </p:spPr>
        <p:txBody>
          <a:bodyPr>
            <a:normAutofit/>
          </a:bodyPr>
          <a:lstStyle/>
          <a:p>
            <a:pPr marL="550926" indent="-514350">
              <a:buFont typeface="+mj-lt"/>
              <a:buAutoNum type="arabicPeriod"/>
            </a:pPr>
            <a:r>
              <a:rPr lang="it-IT" dirty="0" smtClean="0"/>
              <a:t>Bellini Walter (Presidente)</a:t>
            </a:r>
          </a:p>
          <a:p>
            <a:pPr marL="550926" indent="-514350">
              <a:buFont typeface="+mj-lt"/>
              <a:buAutoNum type="arabicPeriod"/>
            </a:pPr>
            <a:r>
              <a:rPr lang="it-IT" dirty="0" smtClean="0"/>
              <a:t>Michele Garramone (vice Presidente)</a:t>
            </a:r>
          </a:p>
          <a:p>
            <a:pPr marL="550926" indent="-514350">
              <a:buFont typeface="+mj-lt"/>
              <a:buAutoNum type="arabicPeriod"/>
            </a:pPr>
            <a:r>
              <a:rPr lang="it-IT" dirty="0" smtClean="0"/>
              <a:t>Consiglia Schiavo (Segretario)</a:t>
            </a:r>
          </a:p>
          <a:p>
            <a:pPr marL="550926" indent="-514350">
              <a:buFont typeface="+mj-lt"/>
              <a:buAutoNum type="arabicPeriod"/>
            </a:pPr>
            <a:r>
              <a:rPr lang="it-IT" dirty="0" smtClean="0"/>
              <a:t>Claudio </a:t>
            </a:r>
            <a:r>
              <a:rPr lang="it-IT" dirty="0" err="1" smtClean="0"/>
              <a:t>Moiraghi</a:t>
            </a:r>
            <a:r>
              <a:rPr lang="it-IT" dirty="0" smtClean="0"/>
              <a:t> (Tesoriere)</a:t>
            </a:r>
          </a:p>
          <a:p>
            <a:pPr marL="550926" indent="-514350">
              <a:buFont typeface="+mj-lt"/>
              <a:buAutoNum type="arabicPeriod"/>
            </a:pPr>
            <a:r>
              <a:rPr lang="it-IT" dirty="0" smtClean="0"/>
              <a:t>Santoro Arcangelo</a:t>
            </a:r>
          </a:p>
          <a:p>
            <a:endParaRPr lang="it-IT" dirty="0" smtClean="0"/>
          </a:p>
          <a:p>
            <a:endParaRPr lang="it-IT" dirty="0" smtClean="0"/>
          </a:p>
          <a:p>
            <a:endParaRPr lang="it-IT" dirty="0" smtClean="0"/>
          </a:p>
          <a:p>
            <a:endParaRPr lang="it-IT"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7467600" cy="1143000"/>
          </a:xfrm>
        </p:spPr>
        <p:txBody>
          <a:bodyPr>
            <a:normAutofit/>
          </a:bodyPr>
          <a:lstStyle/>
          <a:p>
            <a:r>
              <a:rPr lang="it-IT" sz="40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Attività  Svolte  nel  2013</a:t>
            </a:r>
          </a:p>
        </p:txBody>
      </p:sp>
      <p:sp>
        <p:nvSpPr>
          <p:cNvPr id="3" name="Segnaposto contenuto 2"/>
          <p:cNvSpPr>
            <a:spLocks noGrp="1"/>
          </p:cNvSpPr>
          <p:nvPr>
            <p:ph idx="1"/>
          </p:nvPr>
        </p:nvSpPr>
        <p:spPr>
          <a:xfrm>
            <a:off x="467544" y="1340768"/>
            <a:ext cx="7467600" cy="2548879"/>
          </a:xfrm>
        </p:spPr>
        <p:txBody>
          <a:bodyPr>
            <a:normAutofit fontScale="70000" lnSpcReduction="20000"/>
          </a:bodyPr>
          <a:lstStyle/>
          <a:p>
            <a:r>
              <a:rPr lang="it-IT" sz="2400" dirty="0" smtClean="0">
                <a:solidFill>
                  <a:schemeClr val="bg1">
                    <a:lumMod val="50000"/>
                    <a:lumOff val="50000"/>
                  </a:schemeClr>
                </a:solidFill>
              </a:rPr>
              <a:t>Falò della Merla (saltato per mancanza prato disponibile)</a:t>
            </a:r>
          </a:p>
          <a:p>
            <a:r>
              <a:rPr lang="it-IT" sz="2400" dirty="0" smtClean="0"/>
              <a:t>Gita in Treno storico a vapore a Crema (5 maggio)</a:t>
            </a:r>
          </a:p>
          <a:p>
            <a:r>
              <a:rPr lang="it-IT" sz="2400" dirty="0" smtClean="0"/>
              <a:t>Partecipazione Festa associazioni (maggio) con Trenino turistico gratuito</a:t>
            </a:r>
          </a:p>
          <a:p>
            <a:r>
              <a:rPr lang="it-IT" sz="2400" dirty="0" smtClean="0"/>
              <a:t>Partecipazione Congresso annuale UNPLI</a:t>
            </a:r>
          </a:p>
          <a:p>
            <a:r>
              <a:rPr lang="it-IT" sz="2400" dirty="0" smtClean="0"/>
              <a:t>Accoglimento del gruppo teatrale “Green </a:t>
            </a:r>
            <a:r>
              <a:rPr lang="it-IT" sz="2400" dirty="0" err="1" smtClean="0"/>
              <a:t>Planet</a:t>
            </a:r>
            <a:r>
              <a:rPr lang="it-IT" sz="2400" dirty="0" smtClean="0"/>
              <a:t>”</a:t>
            </a:r>
          </a:p>
          <a:p>
            <a:r>
              <a:rPr lang="it-IT" sz="2400" dirty="0" smtClean="0"/>
              <a:t>Lancio della squadra di calcio a 5 “</a:t>
            </a:r>
            <a:r>
              <a:rPr lang="it-IT" sz="2400" dirty="0" err="1" smtClean="0"/>
              <a:t>OverAnta</a:t>
            </a:r>
            <a:r>
              <a:rPr lang="it-IT" sz="2400" dirty="0" smtClean="0"/>
              <a:t>”</a:t>
            </a:r>
          </a:p>
          <a:p>
            <a:r>
              <a:rPr lang="it-IT" sz="2400" dirty="0" smtClean="0"/>
              <a:t>Lancio del Gruppo </a:t>
            </a:r>
            <a:r>
              <a:rPr lang="it-IT" sz="2400" dirty="0" err="1" smtClean="0"/>
              <a:t>Kernel</a:t>
            </a:r>
            <a:r>
              <a:rPr lang="it-IT" sz="2400" dirty="0" smtClean="0"/>
              <a:t>, giovani informatici</a:t>
            </a:r>
          </a:p>
          <a:p>
            <a:r>
              <a:rPr lang="it-IT" sz="2400" dirty="0" smtClean="0"/>
              <a:t>Conduzione della serata di gala per i 25 anni Scuola Musica</a:t>
            </a:r>
          </a:p>
          <a:p>
            <a:pPr>
              <a:buNone/>
            </a:pPr>
            <a:endParaRPr lang="it-IT" sz="2400" dirty="0" smtClean="0">
              <a:solidFill>
                <a:schemeClr val="tx1">
                  <a:lumMod val="65000"/>
                </a:schemeClr>
              </a:solidFill>
            </a:endParaRPr>
          </a:p>
          <a:p>
            <a:endParaRPr lang="it-IT" dirty="0"/>
          </a:p>
        </p:txBody>
      </p:sp>
      <p:pic>
        <p:nvPicPr>
          <p:cNvPr id="10" name="Immagine 9" descr="GreenPlanet-gruppo150413.JPG"/>
          <p:cNvPicPr>
            <a:picLocks noChangeAspect="1"/>
          </p:cNvPicPr>
          <p:nvPr/>
        </p:nvPicPr>
        <p:blipFill>
          <a:blip r:embed="rId2" cstate="print"/>
          <a:stretch>
            <a:fillRect/>
          </a:stretch>
        </p:blipFill>
        <p:spPr>
          <a:xfrm>
            <a:off x="251520" y="5805265"/>
            <a:ext cx="6696744" cy="782570"/>
          </a:xfrm>
          <a:prstGeom prst="rect">
            <a:avLst/>
          </a:prstGeom>
        </p:spPr>
      </p:pic>
      <p:pic>
        <p:nvPicPr>
          <p:cNvPr id="11" name="Immagine 10" descr="IMG_4390.JPG"/>
          <p:cNvPicPr>
            <a:picLocks noChangeAspect="1"/>
          </p:cNvPicPr>
          <p:nvPr/>
        </p:nvPicPr>
        <p:blipFill>
          <a:blip r:embed="rId3" cstate="print"/>
          <a:stretch>
            <a:fillRect/>
          </a:stretch>
        </p:blipFill>
        <p:spPr>
          <a:xfrm rot="16200000">
            <a:off x="6420205" y="4677139"/>
            <a:ext cx="2304259" cy="1536172"/>
          </a:xfrm>
          <a:prstGeom prst="rect">
            <a:avLst/>
          </a:prstGeom>
        </p:spPr>
      </p:pic>
      <p:pic>
        <p:nvPicPr>
          <p:cNvPr id="12" name="Immagine 11" descr="VolantinoVaporeCrema050513.fronte.JPG"/>
          <p:cNvPicPr>
            <a:picLocks noChangeAspect="1"/>
          </p:cNvPicPr>
          <p:nvPr/>
        </p:nvPicPr>
        <p:blipFill>
          <a:blip r:embed="rId4" cstate="print"/>
          <a:stretch>
            <a:fillRect/>
          </a:stretch>
        </p:blipFill>
        <p:spPr>
          <a:xfrm>
            <a:off x="539552" y="4581128"/>
            <a:ext cx="1584176" cy="1115243"/>
          </a:xfrm>
          <a:prstGeom prst="rect">
            <a:avLst/>
          </a:prstGeom>
        </p:spPr>
      </p:pic>
      <p:pic>
        <p:nvPicPr>
          <p:cNvPr id="14" name="Immagine 13" descr="Copia di Logo_Proloco.very little.gold.png"/>
          <p:cNvPicPr>
            <a:picLocks noChangeAspect="1"/>
          </p:cNvPicPr>
          <p:nvPr/>
        </p:nvPicPr>
        <p:blipFill>
          <a:blip r:embed="rId5" cstate="print"/>
          <a:stretch>
            <a:fillRect/>
          </a:stretch>
        </p:blipFill>
        <p:spPr>
          <a:xfrm>
            <a:off x="7658286" y="188640"/>
            <a:ext cx="1485714" cy="1663492"/>
          </a:xfrm>
          <a:prstGeom prst="rect">
            <a:avLst/>
          </a:prstGeom>
        </p:spPr>
      </p:pic>
      <p:pic>
        <p:nvPicPr>
          <p:cNvPr id="17" name="Immagine 16" descr="logo_unpli_restyle.png"/>
          <p:cNvPicPr>
            <a:picLocks noChangeAspect="1"/>
          </p:cNvPicPr>
          <p:nvPr/>
        </p:nvPicPr>
        <p:blipFill>
          <a:blip r:embed="rId6" cstate="print"/>
          <a:stretch>
            <a:fillRect/>
          </a:stretch>
        </p:blipFill>
        <p:spPr>
          <a:xfrm>
            <a:off x="2195736" y="4581128"/>
            <a:ext cx="1769284" cy="1249115"/>
          </a:xfrm>
          <a:prstGeom prst="rect">
            <a:avLst/>
          </a:prstGeom>
        </p:spPr>
      </p:pic>
      <p:pic>
        <p:nvPicPr>
          <p:cNvPr id="1027" name="Picture 3"/>
          <p:cNvPicPr>
            <a:picLocks noChangeAspect="1" noChangeArrowheads="1"/>
          </p:cNvPicPr>
          <p:nvPr/>
        </p:nvPicPr>
        <p:blipFill>
          <a:blip r:embed="rId7" cstate="print"/>
          <a:srcRect/>
          <a:stretch>
            <a:fillRect/>
          </a:stretch>
        </p:blipFill>
        <p:spPr bwMode="auto">
          <a:xfrm>
            <a:off x="4355976" y="4509120"/>
            <a:ext cx="2114463" cy="1083568"/>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4067944" y="5445224"/>
            <a:ext cx="2197625" cy="256034"/>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1" end="1"/>
                                            </p:txEl>
                                          </p:spTgt>
                                        </p:tgtEl>
                                      </p:cBhvr>
                                    </p:animEffect>
                                  </p:childTnLst>
                                </p:cTn>
                              </p:par>
                            </p:childTnLst>
                          </p:cTn>
                        </p:par>
                        <p:par>
                          <p:cTn id="20" fill="hold">
                            <p:stCondLst>
                              <p:cond delay="1000"/>
                            </p:stCondLst>
                            <p:childTnLst>
                              <p:par>
                                <p:cTn id="21" presetID="58" presetClass="entr" presetSubtype="0" accel="10000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2" end="2"/>
                                            </p:txEl>
                                          </p:spTgt>
                                        </p:tgtEl>
                                      </p:cBhvr>
                                    </p:animEffect>
                                  </p:childTnLst>
                                </p:cTn>
                              </p:par>
                            </p:childTnLst>
                          </p:cTn>
                        </p:par>
                        <p:par>
                          <p:cTn id="28" fill="hold">
                            <p:stCondLst>
                              <p:cond delay="1500"/>
                            </p:stCondLst>
                            <p:childTnLst>
                              <p:par>
                                <p:cTn id="29" presetID="58" presetClass="entr" presetSubtype="0" accel="10000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3" end="3"/>
                                            </p:txEl>
                                          </p:spTgt>
                                        </p:tgtEl>
                                      </p:cBhvr>
                                    </p:animEffect>
                                  </p:childTnLst>
                                </p:cTn>
                              </p:par>
                            </p:childTnLst>
                          </p:cTn>
                        </p:par>
                        <p:par>
                          <p:cTn id="36" fill="hold">
                            <p:stCondLst>
                              <p:cond delay="2000"/>
                            </p:stCondLst>
                            <p:childTnLst>
                              <p:par>
                                <p:cTn id="37" presetID="58" presetClass="entr" presetSubtype="0" accel="100000"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4" end="4"/>
                                            </p:txEl>
                                          </p:spTgt>
                                        </p:tgtEl>
                                      </p:cBhvr>
                                    </p:animEffect>
                                  </p:childTnLst>
                                </p:cTn>
                              </p:par>
                            </p:childTnLst>
                          </p:cTn>
                        </p:par>
                        <p:par>
                          <p:cTn id="44" fill="hold">
                            <p:stCondLst>
                              <p:cond delay="2500"/>
                            </p:stCondLst>
                            <p:childTnLst>
                              <p:par>
                                <p:cTn id="45" presetID="58" presetClass="entr" presetSubtype="0" accel="100000" fill="hold"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51" dur="500"/>
                                        <p:tgtEl>
                                          <p:spTgt spid="3">
                                            <p:txEl>
                                              <p:pRg st="5" end="5"/>
                                            </p:txEl>
                                          </p:spTgt>
                                        </p:tgtEl>
                                      </p:cBhvr>
                                    </p:animEffect>
                                  </p:childTnLst>
                                </p:cTn>
                              </p:par>
                            </p:childTnLst>
                          </p:cTn>
                        </p:par>
                        <p:par>
                          <p:cTn id="52" fill="hold">
                            <p:stCondLst>
                              <p:cond delay="3000"/>
                            </p:stCondLst>
                            <p:childTnLst>
                              <p:par>
                                <p:cTn id="53" presetID="58" presetClass="entr" presetSubtype="0" accel="10000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56"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59" dur="500"/>
                                        <p:tgtEl>
                                          <p:spTgt spid="3">
                                            <p:txEl>
                                              <p:pRg st="6" end="6"/>
                                            </p:txEl>
                                          </p:spTgt>
                                        </p:tgtEl>
                                      </p:cBhvr>
                                    </p:animEffect>
                                  </p:childTnLst>
                                </p:cTn>
                              </p:par>
                            </p:childTnLst>
                          </p:cTn>
                        </p:par>
                        <p:par>
                          <p:cTn id="60" fill="hold">
                            <p:stCondLst>
                              <p:cond delay="3500"/>
                            </p:stCondLst>
                            <p:childTnLst>
                              <p:par>
                                <p:cTn id="61" presetID="58" presetClass="entr" presetSubtype="0" accel="100000" fill="hold"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64" dur="5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6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5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6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91264" cy="706090"/>
          </a:xfrm>
        </p:spPr>
        <p:txBody>
          <a:bodyPr>
            <a:noAutofit/>
          </a:bodyPr>
          <a:lstStyle/>
          <a:p>
            <a:r>
              <a:rPr lang="it-IT" sz="24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2) </a:t>
            </a:r>
            <a:r>
              <a:rPr lang="it-IT" sz="18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ASS. PROLOCO BUCCINASCO - APPROVAZIONE  </a:t>
            </a:r>
            <a:r>
              <a:rPr lang="it-IT" sz="18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BILANCIO  CONSUNTIVO  </a:t>
            </a:r>
            <a:r>
              <a:rPr lang="it-IT" sz="18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2013 – ASSEMBLEA SOCI DEL 24 MARZO 2014</a:t>
            </a:r>
            <a:endParaRPr lang="it-IT" sz="3600" dirty="0"/>
          </a:p>
        </p:txBody>
      </p:sp>
      <p:graphicFrame>
        <p:nvGraphicFramePr>
          <p:cNvPr id="4" name="Segnaposto contenuto 3"/>
          <p:cNvGraphicFramePr>
            <a:graphicFrameLocks noGrp="1"/>
          </p:cNvGraphicFramePr>
          <p:nvPr>
            <p:ph idx="1"/>
          </p:nvPr>
        </p:nvGraphicFramePr>
        <p:xfrm>
          <a:off x="251520" y="980728"/>
          <a:ext cx="8686802" cy="5648325"/>
        </p:xfrm>
        <a:graphic>
          <a:graphicData uri="http://schemas.openxmlformats.org/drawingml/2006/table">
            <a:tbl>
              <a:tblPr firstRow="1" bandRow="1">
                <a:tableStyleId>{5C22544A-7EE6-4342-B048-85BDC9FD1C3A}</a:tableStyleId>
              </a:tblPr>
              <a:tblGrid>
                <a:gridCol w="3781431"/>
                <a:gridCol w="1115113"/>
                <a:gridCol w="1728192"/>
                <a:gridCol w="432048"/>
                <a:gridCol w="1630018"/>
              </a:tblGrid>
              <a:tr h="370840">
                <a:tc>
                  <a:txBody>
                    <a:bodyPr/>
                    <a:lstStyle/>
                    <a:p>
                      <a:pPr algn="ctr" fontAlgn="ctr"/>
                      <a:r>
                        <a:rPr lang="it-IT" sz="1600" b="1" i="0" u="none" strike="noStrike" dirty="0">
                          <a:latin typeface="Arial"/>
                        </a:rPr>
                        <a:t> </a:t>
                      </a:r>
                      <a:r>
                        <a:rPr lang="it-IT" sz="1600" b="1" i="1" u="none" strike="noStrike" dirty="0" smtClean="0">
                          <a:latin typeface="Arial"/>
                        </a:rPr>
                        <a:t>Voci spesa</a:t>
                      </a:r>
                    </a:p>
                  </a:txBody>
                  <a:tcPr marL="9525" marR="9525" marT="9525" marB="0" anchor="ctr"/>
                </a:tc>
                <a:tc>
                  <a:txBody>
                    <a:bodyPr/>
                    <a:lstStyle/>
                    <a:p>
                      <a:pPr algn="ctr" fontAlgn="ctr"/>
                      <a:r>
                        <a:rPr lang="it-IT" sz="1600" b="1" i="1" u="none" strike="noStrike" dirty="0">
                          <a:latin typeface="Arial"/>
                        </a:rPr>
                        <a:t> Entrate </a:t>
                      </a:r>
                    </a:p>
                  </a:txBody>
                  <a:tcPr marL="9525" marR="9525" marT="9525" marB="0" anchor="ctr"/>
                </a:tc>
                <a:tc>
                  <a:txBody>
                    <a:bodyPr/>
                    <a:lstStyle/>
                    <a:p>
                      <a:pPr algn="ctr" fontAlgn="ctr"/>
                      <a:r>
                        <a:rPr lang="it-IT" sz="1600" b="1" i="1" u="none" strike="noStrike" dirty="0">
                          <a:solidFill>
                            <a:srgbClr val="C00000"/>
                          </a:solidFill>
                          <a:latin typeface="Arial"/>
                        </a:rPr>
                        <a:t> Uscite </a:t>
                      </a:r>
                    </a:p>
                  </a:txBody>
                  <a:tcPr marL="9525" marR="9525" marT="9525" marB="0" anchor="ctr"/>
                </a:tc>
                <a:tc>
                  <a:txBody>
                    <a:bodyPr/>
                    <a:lstStyle/>
                    <a:p>
                      <a:pPr algn="r" fontAlgn="ctr"/>
                      <a:r>
                        <a:rPr lang="it-IT" sz="1600" b="1" i="1" u="none" strike="noStrike" dirty="0">
                          <a:solidFill>
                            <a:srgbClr val="C00000"/>
                          </a:solidFill>
                          <a:latin typeface="Arial"/>
                        </a:rPr>
                        <a:t> </a:t>
                      </a:r>
                    </a:p>
                  </a:txBody>
                  <a:tcPr marL="9525" marR="9525" marT="9525" marB="0" anchor="ctr"/>
                </a:tc>
                <a:tc>
                  <a:txBody>
                    <a:bodyPr/>
                    <a:lstStyle/>
                    <a:p>
                      <a:pPr algn="ctr" fontAlgn="ctr"/>
                      <a:r>
                        <a:rPr lang="it-IT" sz="1600" b="1" i="1" u="none" strike="noStrike" dirty="0">
                          <a:latin typeface="Arial"/>
                        </a:rPr>
                        <a:t>Saldo</a:t>
                      </a:r>
                    </a:p>
                  </a:txBody>
                  <a:tcPr marL="9525" marR="9525" marT="9525" marB="0" anchor="ctr"/>
                </a:tc>
              </a:tr>
              <a:tr h="111616">
                <a:tc>
                  <a:txBody>
                    <a:bodyPr/>
                    <a:lstStyle/>
                    <a:p>
                      <a:pPr algn="l" fontAlgn="ctr"/>
                      <a:r>
                        <a:rPr lang="it-IT" sz="1600" b="1" i="0" u="none" strike="noStrike" dirty="0">
                          <a:latin typeface="Arial"/>
                        </a:rPr>
                        <a:t> </a:t>
                      </a:r>
                    </a:p>
                  </a:txBody>
                  <a:tcPr marL="9525" marR="9525" marT="9525" marB="0" anchor="ctr"/>
                </a:tc>
                <a:tc>
                  <a:txBody>
                    <a:bodyPr/>
                    <a:lstStyle/>
                    <a:p>
                      <a:pPr algn="r" fontAlgn="ctr"/>
                      <a:r>
                        <a:rPr lang="it-IT" sz="1600" b="1" i="0" u="none" strike="noStrike">
                          <a:latin typeface="Arial"/>
                        </a:rPr>
                        <a:t> </a:t>
                      </a:r>
                    </a:p>
                  </a:txBody>
                  <a:tcPr marL="9525" marR="9525" marT="9525" marB="0" anchor="ctr"/>
                </a:tc>
                <a:tc>
                  <a:txBody>
                    <a:bodyPr/>
                    <a:lstStyle/>
                    <a:p>
                      <a:pPr algn="r" fontAlgn="ctr"/>
                      <a:r>
                        <a:rPr lang="it-IT" sz="1600" b="1" i="0" u="none" strike="noStrike" dirty="0">
                          <a:solidFill>
                            <a:srgbClr val="C00000"/>
                          </a:solidFill>
                          <a:latin typeface="Arial"/>
                        </a:rPr>
                        <a:t> </a:t>
                      </a:r>
                    </a:p>
                  </a:txBody>
                  <a:tcPr marL="9525" marR="9525" marT="9525" marB="0" anchor="ctr"/>
                </a:tc>
                <a:tc>
                  <a:txBody>
                    <a:bodyPr/>
                    <a:lstStyle/>
                    <a:p>
                      <a:pPr algn="r" fontAlgn="ctr"/>
                      <a:r>
                        <a:rPr lang="it-IT" sz="1600" b="1" i="0" u="none" strike="noStrike" dirty="0">
                          <a:solidFill>
                            <a:srgbClr val="C00000"/>
                          </a:solidFill>
                          <a:latin typeface="Arial"/>
                        </a:rPr>
                        <a:t> </a:t>
                      </a:r>
                    </a:p>
                  </a:txBody>
                  <a:tcPr marL="9525" marR="9525" marT="9525" marB="0" anchor="ctr"/>
                </a:tc>
                <a:tc>
                  <a:txBody>
                    <a:bodyPr/>
                    <a:lstStyle/>
                    <a:p>
                      <a:pPr algn="l" fontAlgn="ctr"/>
                      <a:r>
                        <a:rPr lang="it-IT" sz="1600" b="1" i="0" u="none" strike="noStrike" dirty="0">
                          <a:latin typeface="Arial"/>
                        </a:rPr>
                        <a:t> </a:t>
                      </a:r>
                    </a:p>
                  </a:txBody>
                  <a:tcPr marL="9525" marR="9525" marT="9525" marB="0" anchor="ctr"/>
                </a:tc>
              </a:tr>
              <a:tr h="370840">
                <a:tc>
                  <a:txBody>
                    <a:bodyPr/>
                    <a:lstStyle/>
                    <a:p>
                      <a:pPr algn="l" fontAlgn="b"/>
                      <a:r>
                        <a:rPr lang="it-IT" sz="1800" b="1" i="0" u="none" strike="noStrike" dirty="0">
                          <a:solidFill>
                            <a:srgbClr val="000000"/>
                          </a:solidFill>
                          <a:latin typeface="Calibri"/>
                        </a:rPr>
                        <a:t>Quote sociali 2013   (19 soci)</a:t>
                      </a:r>
                    </a:p>
                  </a:txBody>
                  <a:tcPr marL="9525" marR="9525" marT="9525" marB="0" anchor="b"/>
                </a:tc>
                <a:tc>
                  <a:txBody>
                    <a:bodyPr/>
                    <a:lstStyle/>
                    <a:p>
                      <a:pPr algn="l" fontAlgn="b"/>
                      <a:r>
                        <a:rPr lang="it-IT" sz="1800" b="1" i="0" u="none" strike="noStrike" dirty="0">
                          <a:solidFill>
                            <a:srgbClr val="000000"/>
                          </a:solidFill>
                          <a:latin typeface="Calibri"/>
                        </a:rPr>
                        <a:t> €   </a:t>
                      </a:r>
                      <a:r>
                        <a:rPr lang="it-IT" sz="1800" b="1" i="0" u="none" strike="noStrike" dirty="0" smtClean="0">
                          <a:solidFill>
                            <a:srgbClr val="000000"/>
                          </a:solidFill>
                          <a:latin typeface="Calibri"/>
                        </a:rPr>
                        <a:t>195,00 </a:t>
                      </a:r>
                      <a:endParaRPr lang="it-IT" sz="1800" b="1" i="0" u="none" strike="noStrike" dirty="0">
                        <a:solidFill>
                          <a:srgbClr val="000000"/>
                        </a:solidFill>
                        <a:latin typeface="Calibri"/>
                      </a:endParaRPr>
                    </a:p>
                  </a:txBody>
                  <a:tcPr marL="9525" marR="9525" marT="9525" marB="0" anchor="b"/>
                </a:tc>
                <a:tc>
                  <a:txBody>
                    <a:bodyPr/>
                    <a:lstStyle/>
                    <a:p>
                      <a:pPr algn="l" fontAlgn="b"/>
                      <a:r>
                        <a:rPr lang="it-IT" sz="1800" b="1" i="0" u="none" strike="noStrike" dirty="0">
                          <a:solidFill>
                            <a:srgbClr val="C00000"/>
                          </a:solidFill>
                          <a:latin typeface="Calibri"/>
                        </a:rPr>
                        <a:t> €                    -   </a:t>
                      </a:r>
                    </a:p>
                  </a:txBody>
                  <a:tcPr marL="9525" marR="9525" marT="9525" marB="0" anchor="b"/>
                </a:tc>
                <a:tc>
                  <a:txBody>
                    <a:bodyPr/>
                    <a:lstStyle/>
                    <a:p>
                      <a:pPr algn="l" fontAlgn="b"/>
                      <a:endParaRPr lang="it-IT" sz="1800" b="1" i="0" u="none" strike="noStrike" dirty="0">
                        <a:solidFill>
                          <a:srgbClr val="000000"/>
                        </a:solidFill>
                        <a:latin typeface="Calibri"/>
                      </a:endParaRPr>
                    </a:p>
                  </a:txBody>
                  <a:tcPr marL="9525" marR="9525" marT="9525" marB="0" anchor="b"/>
                </a:tc>
                <a:tc>
                  <a:txBody>
                    <a:bodyPr/>
                    <a:lstStyle/>
                    <a:p>
                      <a:pPr algn="l" fontAlgn="b"/>
                      <a:r>
                        <a:rPr lang="it-IT" sz="1800" b="1" i="0" u="none" strike="noStrike" dirty="0">
                          <a:solidFill>
                            <a:srgbClr val="000000"/>
                          </a:solidFill>
                          <a:latin typeface="Calibri"/>
                        </a:rPr>
                        <a:t> €   195,00 </a:t>
                      </a:r>
                    </a:p>
                  </a:txBody>
                  <a:tcPr marL="9525" marR="9525" marT="9525" marB="0" anchor="b"/>
                </a:tc>
              </a:tr>
              <a:tr h="370840">
                <a:tc>
                  <a:txBody>
                    <a:bodyPr/>
                    <a:lstStyle/>
                    <a:p>
                      <a:pPr algn="l" fontAlgn="b"/>
                      <a:r>
                        <a:rPr lang="it-IT" sz="1800" b="1" i="0" u="none" strike="noStrike">
                          <a:solidFill>
                            <a:srgbClr val="000000"/>
                          </a:solidFill>
                          <a:latin typeface="Calibri"/>
                        </a:rPr>
                        <a:t>Costi connessi a c/c Unicredit</a:t>
                      </a:r>
                    </a:p>
                  </a:txBody>
                  <a:tcPr marL="9525" marR="9525" marT="9525" marB="0" anchor="b"/>
                </a:tc>
                <a:tc>
                  <a:txBody>
                    <a:bodyPr/>
                    <a:lstStyle/>
                    <a:p>
                      <a:pPr algn="l" fontAlgn="b"/>
                      <a:r>
                        <a:rPr lang="it-IT" sz="1800" b="1" i="0" u="none" strike="noStrike" dirty="0">
                          <a:solidFill>
                            <a:srgbClr val="000000"/>
                          </a:solidFill>
                          <a:latin typeface="Calibri"/>
                        </a:rPr>
                        <a:t> €                     </a:t>
                      </a:r>
                    </a:p>
                  </a:txBody>
                  <a:tcPr marL="9525" marR="9525" marT="9525" marB="0" anchor="b"/>
                </a:tc>
                <a:tc>
                  <a:txBody>
                    <a:bodyPr/>
                    <a:lstStyle/>
                    <a:p>
                      <a:pPr algn="l" fontAlgn="b"/>
                      <a:r>
                        <a:rPr lang="it-IT" sz="1800" b="1" i="0" u="none" strike="noStrike">
                          <a:solidFill>
                            <a:srgbClr val="C00000"/>
                          </a:solidFill>
                          <a:latin typeface="Calibri"/>
                        </a:rPr>
                        <a:t> €           153,10 </a:t>
                      </a:r>
                    </a:p>
                  </a:txBody>
                  <a:tcPr marL="9525" marR="9525" marT="9525" marB="0" anchor="b"/>
                </a:tc>
                <a:tc>
                  <a:txBody>
                    <a:bodyPr/>
                    <a:lstStyle/>
                    <a:p>
                      <a:pPr algn="l" fontAlgn="b"/>
                      <a:endParaRPr lang="it-IT" sz="1800" b="1" i="0" u="none" strike="noStrike">
                        <a:solidFill>
                          <a:srgbClr val="000000"/>
                        </a:solidFill>
                        <a:latin typeface="Calibri"/>
                      </a:endParaRPr>
                    </a:p>
                  </a:txBody>
                  <a:tcPr marL="9525" marR="9525" marT="9525" marB="0" anchor="b"/>
                </a:tc>
                <a:tc>
                  <a:txBody>
                    <a:bodyPr/>
                    <a:lstStyle/>
                    <a:p>
                      <a:pPr algn="l" fontAlgn="b"/>
                      <a:r>
                        <a:rPr lang="it-IT" sz="1800" b="1" i="0" u="none" strike="noStrike" dirty="0" err="1">
                          <a:solidFill>
                            <a:srgbClr val="C00000"/>
                          </a:solidFill>
                          <a:latin typeface="Calibri"/>
                        </a:rPr>
                        <a:t>-€</a:t>
                      </a:r>
                      <a:r>
                        <a:rPr lang="it-IT" sz="1800" b="1" i="0" u="none" strike="noStrike" dirty="0">
                          <a:solidFill>
                            <a:srgbClr val="C00000"/>
                          </a:solidFill>
                          <a:latin typeface="Calibri"/>
                        </a:rPr>
                        <a:t>  153,10 </a:t>
                      </a:r>
                    </a:p>
                  </a:txBody>
                  <a:tcPr marL="9525" marR="9525" marT="9525" marB="0" anchor="b"/>
                </a:tc>
              </a:tr>
              <a:tr h="370840">
                <a:tc>
                  <a:txBody>
                    <a:bodyPr/>
                    <a:lstStyle/>
                    <a:p>
                      <a:pPr algn="l" fontAlgn="b"/>
                      <a:r>
                        <a:rPr lang="it-IT" sz="1800" b="1" i="0" u="none" strike="noStrike">
                          <a:solidFill>
                            <a:srgbClr val="000000"/>
                          </a:solidFill>
                          <a:latin typeface="Calibri"/>
                        </a:rPr>
                        <a:t>Servizi dominio web e PEC</a:t>
                      </a:r>
                    </a:p>
                  </a:txBody>
                  <a:tcPr marL="9525" marR="9525" marT="9525" marB="0" anchor="b"/>
                </a:tc>
                <a:tc>
                  <a:txBody>
                    <a:bodyPr/>
                    <a:lstStyle/>
                    <a:p>
                      <a:pPr algn="l" fontAlgn="b"/>
                      <a:r>
                        <a:rPr lang="it-IT" sz="1800" b="1" i="0" u="none" strike="noStrike" dirty="0">
                          <a:solidFill>
                            <a:srgbClr val="000000"/>
                          </a:solidFill>
                          <a:latin typeface="Calibri"/>
                        </a:rPr>
                        <a:t> €                     </a:t>
                      </a:r>
                      <a:r>
                        <a:rPr lang="it-IT" sz="1800" b="1" i="0" u="none" strike="noStrike" dirty="0" smtClean="0">
                          <a:solidFill>
                            <a:srgbClr val="000000"/>
                          </a:solidFill>
                          <a:latin typeface="Calibri"/>
                        </a:rPr>
                        <a:t>  </a:t>
                      </a:r>
                      <a:endParaRPr lang="it-IT" sz="1800" b="1" i="0" u="none" strike="noStrike" dirty="0">
                        <a:solidFill>
                          <a:srgbClr val="000000"/>
                        </a:solidFill>
                        <a:latin typeface="Calibri"/>
                      </a:endParaRPr>
                    </a:p>
                  </a:txBody>
                  <a:tcPr marL="9525" marR="9525" marT="9525" marB="0" anchor="b"/>
                </a:tc>
                <a:tc>
                  <a:txBody>
                    <a:bodyPr/>
                    <a:lstStyle/>
                    <a:p>
                      <a:pPr algn="l" fontAlgn="b"/>
                      <a:r>
                        <a:rPr lang="it-IT" sz="1800" b="1" i="0" u="none" strike="noStrike">
                          <a:solidFill>
                            <a:srgbClr val="C00000"/>
                          </a:solidFill>
                          <a:latin typeface="Calibri"/>
                        </a:rPr>
                        <a:t> €             63,61 </a:t>
                      </a:r>
                    </a:p>
                  </a:txBody>
                  <a:tcPr marL="9525" marR="9525" marT="9525" marB="0" anchor="b"/>
                </a:tc>
                <a:tc>
                  <a:txBody>
                    <a:bodyPr/>
                    <a:lstStyle/>
                    <a:p>
                      <a:pPr algn="l" fontAlgn="b"/>
                      <a:endParaRPr lang="it-IT" sz="1800" b="1" i="0" u="none" strike="noStrike">
                        <a:solidFill>
                          <a:srgbClr val="000000"/>
                        </a:solidFill>
                        <a:latin typeface="Calibri"/>
                      </a:endParaRPr>
                    </a:p>
                  </a:txBody>
                  <a:tcPr marL="9525" marR="9525" marT="9525" marB="0" anchor="b"/>
                </a:tc>
                <a:tc>
                  <a:txBody>
                    <a:bodyPr/>
                    <a:lstStyle/>
                    <a:p>
                      <a:pPr algn="l" fontAlgn="b"/>
                      <a:r>
                        <a:rPr lang="it-IT" sz="1800" b="1" i="0" u="none" strike="noStrike" dirty="0" err="1">
                          <a:solidFill>
                            <a:srgbClr val="C00000"/>
                          </a:solidFill>
                          <a:latin typeface="Calibri"/>
                        </a:rPr>
                        <a:t>-€</a:t>
                      </a:r>
                      <a:r>
                        <a:rPr lang="it-IT" sz="1800" b="1" i="0" u="none" strike="noStrike" dirty="0">
                          <a:solidFill>
                            <a:srgbClr val="C00000"/>
                          </a:solidFill>
                          <a:latin typeface="Calibri"/>
                        </a:rPr>
                        <a:t>    63,61 </a:t>
                      </a:r>
                    </a:p>
                  </a:txBody>
                  <a:tcPr marL="9525" marR="9525" marT="9525" marB="0" anchor="b"/>
                </a:tc>
              </a:tr>
              <a:tr h="370840">
                <a:tc>
                  <a:txBody>
                    <a:bodyPr/>
                    <a:lstStyle/>
                    <a:p>
                      <a:pPr algn="l" fontAlgn="b"/>
                      <a:r>
                        <a:rPr lang="it-IT" sz="1800" b="1" i="0" u="none" strike="noStrike">
                          <a:solidFill>
                            <a:srgbClr val="000000"/>
                          </a:solidFill>
                          <a:latin typeface="Calibri"/>
                        </a:rPr>
                        <a:t>Rimborso danni a risciò Dammicco</a:t>
                      </a:r>
                    </a:p>
                  </a:txBody>
                  <a:tcPr marL="9525" marR="9525" marT="9525" marB="0" anchor="b"/>
                </a:tc>
                <a:tc>
                  <a:txBody>
                    <a:bodyPr/>
                    <a:lstStyle/>
                    <a:p>
                      <a:pPr algn="l" fontAlgn="b"/>
                      <a:r>
                        <a:rPr lang="it-IT" sz="1800" b="1" i="0" u="none" strike="noStrike" dirty="0">
                          <a:solidFill>
                            <a:srgbClr val="000000"/>
                          </a:solidFill>
                          <a:latin typeface="Calibri"/>
                        </a:rPr>
                        <a:t> €                     </a:t>
                      </a:r>
                    </a:p>
                  </a:txBody>
                  <a:tcPr marL="9525" marR="9525" marT="9525" marB="0" anchor="b"/>
                </a:tc>
                <a:tc>
                  <a:txBody>
                    <a:bodyPr/>
                    <a:lstStyle/>
                    <a:p>
                      <a:pPr algn="l" fontAlgn="b"/>
                      <a:r>
                        <a:rPr lang="it-IT" sz="1800" b="1" i="0" u="none" strike="noStrike">
                          <a:solidFill>
                            <a:srgbClr val="C00000"/>
                          </a:solidFill>
                          <a:latin typeface="Calibri"/>
                        </a:rPr>
                        <a:t> €           132,45 </a:t>
                      </a:r>
                    </a:p>
                  </a:txBody>
                  <a:tcPr marL="9525" marR="9525" marT="9525" marB="0" anchor="b"/>
                </a:tc>
                <a:tc>
                  <a:txBody>
                    <a:bodyPr/>
                    <a:lstStyle/>
                    <a:p>
                      <a:pPr algn="l" fontAlgn="b"/>
                      <a:endParaRPr lang="it-IT" sz="1800" b="1" i="0" u="none" strike="noStrike">
                        <a:solidFill>
                          <a:srgbClr val="000000"/>
                        </a:solidFill>
                        <a:latin typeface="Calibri"/>
                      </a:endParaRPr>
                    </a:p>
                  </a:txBody>
                  <a:tcPr marL="9525" marR="9525" marT="9525" marB="0" anchor="b"/>
                </a:tc>
                <a:tc>
                  <a:txBody>
                    <a:bodyPr/>
                    <a:lstStyle/>
                    <a:p>
                      <a:pPr algn="l" fontAlgn="b"/>
                      <a:r>
                        <a:rPr lang="it-IT" sz="1800" b="1" i="0" u="none" strike="noStrike" dirty="0" err="1">
                          <a:solidFill>
                            <a:srgbClr val="C00000"/>
                          </a:solidFill>
                          <a:latin typeface="Calibri"/>
                        </a:rPr>
                        <a:t>-€</a:t>
                      </a:r>
                      <a:r>
                        <a:rPr lang="it-IT" sz="1800" b="1" i="0" u="none" strike="noStrike" dirty="0">
                          <a:solidFill>
                            <a:srgbClr val="C00000"/>
                          </a:solidFill>
                          <a:latin typeface="Calibri"/>
                        </a:rPr>
                        <a:t>  132,45 </a:t>
                      </a:r>
                    </a:p>
                  </a:txBody>
                  <a:tcPr marL="9525" marR="9525" marT="9525" marB="0" anchor="b"/>
                </a:tc>
              </a:tr>
              <a:tr h="370840">
                <a:tc>
                  <a:txBody>
                    <a:bodyPr/>
                    <a:lstStyle/>
                    <a:p>
                      <a:pPr algn="l" fontAlgn="b"/>
                      <a:r>
                        <a:rPr lang="it-IT" sz="1800" b="1" i="0" u="none" strike="noStrike">
                          <a:solidFill>
                            <a:srgbClr val="000000"/>
                          </a:solidFill>
                          <a:latin typeface="Calibri"/>
                        </a:rPr>
                        <a:t>Costo uso sede operativa Casc. Fagnana</a:t>
                      </a:r>
                    </a:p>
                  </a:txBody>
                  <a:tcPr marL="9525" marR="9525" marT="9525" marB="0" anchor="b"/>
                </a:tc>
                <a:tc>
                  <a:txBody>
                    <a:bodyPr/>
                    <a:lstStyle/>
                    <a:p>
                      <a:pPr algn="l" fontAlgn="b"/>
                      <a:r>
                        <a:rPr lang="it-IT" sz="1800" b="1" i="0" u="none" strike="noStrike" dirty="0">
                          <a:solidFill>
                            <a:srgbClr val="000000"/>
                          </a:solidFill>
                          <a:latin typeface="Calibri"/>
                        </a:rPr>
                        <a:t> €                     </a:t>
                      </a:r>
                    </a:p>
                  </a:txBody>
                  <a:tcPr marL="9525" marR="9525" marT="9525" marB="0" anchor="b"/>
                </a:tc>
                <a:tc>
                  <a:txBody>
                    <a:bodyPr/>
                    <a:lstStyle/>
                    <a:p>
                      <a:pPr algn="l" fontAlgn="b"/>
                      <a:r>
                        <a:rPr lang="it-IT" sz="1800" b="1" i="0" u="none" strike="noStrike">
                          <a:solidFill>
                            <a:srgbClr val="C00000"/>
                          </a:solidFill>
                          <a:latin typeface="Calibri"/>
                        </a:rPr>
                        <a:t> €           201,12 </a:t>
                      </a:r>
                    </a:p>
                  </a:txBody>
                  <a:tcPr marL="9525" marR="9525" marT="9525" marB="0" anchor="b"/>
                </a:tc>
                <a:tc>
                  <a:txBody>
                    <a:bodyPr/>
                    <a:lstStyle/>
                    <a:p>
                      <a:pPr algn="l" fontAlgn="b"/>
                      <a:endParaRPr lang="it-IT" sz="1800" b="1" i="0" u="none" strike="noStrike">
                        <a:solidFill>
                          <a:srgbClr val="000000"/>
                        </a:solidFill>
                        <a:latin typeface="Calibri"/>
                      </a:endParaRPr>
                    </a:p>
                  </a:txBody>
                  <a:tcPr marL="9525" marR="9525" marT="9525" marB="0" anchor="b"/>
                </a:tc>
                <a:tc>
                  <a:txBody>
                    <a:bodyPr/>
                    <a:lstStyle/>
                    <a:p>
                      <a:pPr algn="l" fontAlgn="b"/>
                      <a:r>
                        <a:rPr lang="it-IT" sz="1800" b="1" i="0" u="none" strike="noStrike" dirty="0" err="1">
                          <a:solidFill>
                            <a:srgbClr val="C00000"/>
                          </a:solidFill>
                          <a:latin typeface="Calibri"/>
                        </a:rPr>
                        <a:t>-€</a:t>
                      </a:r>
                      <a:r>
                        <a:rPr lang="it-IT" sz="1800" b="1" i="0" u="none" strike="noStrike" dirty="0">
                          <a:solidFill>
                            <a:srgbClr val="C00000"/>
                          </a:solidFill>
                          <a:latin typeface="Calibri"/>
                        </a:rPr>
                        <a:t>  201,12 </a:t>
                      </a:r>
                    </a:p>
                  </a:txBody>
                  <a:tcPr marL="9525" marR="9525" marT="9525" marB="0" anchor="b"/>
                </a:tc>
              </a:tr>
              <a:tr h="370840">
                <a:tc>
                  <a:txBody>
                    <a:bodyPr/>
                    <a:lstStyle/>
                    <a:p>
                      <a:pPr algn="l" fontAlgn="b"/>
                      <a:r>
                        <a:rPr lang="it-IT" sz="1800" b="1" i="0" u="none" strike="noStrike">
                          <a:solidFill>
                            <a:srgbClr val="000000"/>
                          </a:solidFill>
                          <a:latin typeface="Calibri"/>
                        </a:rPr>
                        <a:t>Ricariche telefoniche cellulare</a:t>
                      </a:r>
                    </a:p>
                  </a:txBody>
                  <a:tcPr marL="9525" marR="9525" marT="9525" marB="0" anchor="b"/>
                </a:tc>
                <a:tc>
                  <a:txBody>
                    <a:bodyPr/>
                    <a:lstStyle/>
                    <a:p>
                      <a:pPr algn="l" fontAlgn="b"/>
                      <a:r>
                        <a:rPr lang="it-IT" sz="1800" b="1" i="0" u="none" strike="noStrike" dirty="0">
                          <a:solidFill>
                            <a:srgbClr val="000000"/>
                          </a:solidFill>
                          <a:latin typeface="Calibri"/>
                        </a:rPr>
                        <a:t> €                     </a:t>
                      </a:r>
                    </a:p>
                  </a:txBody>
                  <a:tcPr marL="9525" marR="9525" marT="9525" marB="0" anchor="b"/>
                </a:tc>
                <a:tc>
                  <a:txBody>
                    <a:bodyPr/>
                    <a:lstStyle/>
                    <a:p>
                      <a:pPr algn="l" fontAlgn="b"/>
                      <a:r>
                        <a:rPr lang="it-IT" sz="1800" b="1" i="0" u="none" strike="noStrike">
                          <a:solidFill>
                            <a:srgbClr val="C00000"/>
                          </a:solidFill>
                          <a:latin typeface="Calibri"/>
                        </a:rPr>
                        <a:t> €             40,00 </a:t>
                      </a:r>
                    </a:p>
                  </a:txBody>
                  <a:tcPr marL="9525" marR="9525" marT="9525" marB="0" anchor="b"/>
                </a:tc>
                <a:tc>
                  <a:txBody>
                    <a:bodyPr/>
                    <a:lstStyle/>
                    <a:p>
                      <a:pPr algn="l" fontAlgn="b"/>
                      <a:endParaRPr lang="it-IT" sz="1800" b="1" i="0" u="none" strike="noStrike">
                        <a:solidFill>
                          <a:srgbClr val="000000"/>
                        </a:solidFill>
                        <a:latin typeface="Calibri"/>
                      </a:endParaRPr>
                    </a:p>
                  </a:txBody>
                  <a:tcPr marL="9525" marR="9525" marT="9525" marB="0" anchor="b"/>
                </a:tc>
                <a:tc>
                  <a:txBody>
                    <a:bodyPr/>
                    <a:lstStyle/>
                    <a:p>
                      <a:pPr algn="l" fontAlgn="b"/>
                      <a:r>
                        <a:rPr lang="it-IT" sz="1800" b="1" i="0" u="none" strike="noStrike" dirty="0" err="1">
                          <a:solidFill>
                            <a:srgbClr val="C00000"/>
                          </a:solidFill>
                          <a:latin typeface="Calibri"/>
                        </a:rPr>
                        <a:t>-€</a:t>
                      </a:r>
                      <a:r>
                        <a:rPr lang="it-IT" sz="1800" b="1" i="0" u="none" strike="noStrike" dirty="0">
                          <a:solidFill>
                            <a:srgbClr val="C00000"/>
                          </a:solidFill>
                          <a:latin typeface="Calibri"/>
                        </a:rPr>
                        <a:t>    40,00 </a:t>
                      </a:r>
                    </a:p>
                  </a:txBody>
                  <a:tcPr marL="9525" marR="9525" marT="9525" marB="0" anchor="b"/>
                </a:tc>
              </a:tr>
              <a:tr h="69914">
                <a:tc>
                  <a:txBody>
                    <a:bodyPr/>
                    <a:lstStyle/>
                    <a:p>
                      <a:pPr algn="l" fontAlgn="b"/>
                      <a:r>
                        <a:rPr lang="it-IT" sz="1800" b="1" i="0" u="none" strike="noStrike" dirty="0" smtClean="0">
                          <a:solidFill>
                            <a:srgbClr val="000000"/>
                          </a:solidFill>
                          <a:latin typeface="Calibri"/>
                        </a:rPr>
                        <a:t>Treno </a:t>
                      </a:r>
                      <a:r>
                        <a:rPr lang="it-IT" sz="1800" b="1" i="0" u="none" strike="noStrike" dirty="0">
                          <a:solidFill>
                            <a:srgbClr val="000000"/>
                          </a:solidFill>
                          <a:latin typeface="Calibri"/>
                        </a:rPr>
                        <a:t>Storico a vapore Crema </a:t>
                      </a:r>
                      <a:r>
                        <a:rPr lang="it-IT" sz="1800" b="1" i="0" u="none" strike="noStrike" dirty="0" smtClean="0">
                          <a:solidFill>
                            <a:srgbClr val="000000"/>
                          </a:solidFill>
                          <a:latin typeface="Calibri"/>
                        </a:rPr>
                        <a:t>5/</a:t>
                      </a:r>
                      <a:r>
                        <a:rPr lang="it-IT" sz="1800" b="1" i="0" u="none" strike="noStrike" dirty="0" err="1" smtClean="0">
                          <a:solidFill>
                            <a:srgbClr val="000000"/>
                          </a:solidFill>
                          <a:latin typeface="Calibri"/>
                        </a:rPr>
                        <a:t>5</a:t>
                      </a:r>
                      <a:endParaRPr lang="it-IT" sz="1800" b="1" i="0" u="none" strike="noStrike" dirty="0">
                        <a:solidFill>
                          <a:srgbClr val="000000"/>
                        </a:solidFill>
                        <a:latin typeface="Calibri"/>
                      </a:endParaRPr>
                    </a:p>
                  </a:txBody>
                  <a:tcPr marL="9525" marR="9525" marT="9525" marB="0" anchor="b"/>
                </a:tc>
                <a:tc>
                  <a:txBody>
                    <a:bodyPr/>
                    <a:lstStyle/>
                    <a:p>
                      <a:pPr algn="l" fontAlgn="b"/>
                      <a:r>
                        <a:rPr lang="it-IT" sz="1800" b="1" i="0" u="none" strike="noStrike" dirty="0">
                          <a:solidFill>
                            <a:srgbClr val="000000"/>
                          </a:solidFill>
                          <a:latin typeface="Calibri"/>
                        </a:rPr>
                        <a:t> € </a:t>
                      </a:r>
                      <a:r>
                        <a:rPr lang="it-IT" sz="1800" b="1" i="0" u="none" strike="noStrike" dirty="0" smtClean="0">
                          <a:solidFill>
                            <a:srgbClr val="000000"/>
                          </a:solidFill>
                          <a:latin typeface="Calibri"/>
                        </a:rPr>
                        <a:t>    </a:t>
                      </a:r>
                      <a:r>
                        <a:rPr lang="it-IT" sz="1800" b="1" i="0" u="none" strike="noStrike" dirty="0">
                          <a:solidFill>
                            <a:srgbClr val="000000"/>
                          </a:solidFill>
                          <a:latin typeface="Calibri"/>
                        </a:rPr>
                        <a:t>126,00 </a:t>
                      </a:r>
                    </a:p>
                  </a:txBody>
                  <a:tcPr marL="9525" marR="9525" marT="9525" marB="0" anchor="b"/>
                </a:tc>
                <a:tc>
                  <a:txBody>
                    <a:bodyPr/>
                    <a:lstStyle/>
                    <a:p>
                      <a:pPr algn="l" fontAlgn="b"/>
                      <a:r>
                        <a:rPr lang="it-IT" sz="1800" b="1" i="0" u="none" strike="noStrike">
                          <a:solidFill>
                            <a:srgbClr val="C00000"/>
                          </a:solidFill>
                          <a:latin typeface="Calibri"/>
                        </a:rPr>
                        <a:t> €           126,56 </a:t>
                      </a:r>
                    </a:p>
                  </a:txBody>
                  <a:tcPr marL="9525" marR="9525" marT="9525" marB="0" anchor="b"/>
                </a:tc>
                <a:tc>
                  <a:txBody>
                    <a:bodyPr/>
                    <a:lstStyle/>
                    <a:p>
                      <a:pPr algn="l" fontAlgn="b"/>
                      <a:endParaRPr lang="it-IT" sz="1800" b="1" i="0" u="none" strike="noStrike">
                        <a:solidFill>
                          <a:srgbClr val="000000"/>
                        </a:solidFill>
                        <a:latin typeface="Calibri"/>
                      </a:endParaRPr>
                    </a:p>
                  </a:txBody>
                  <a:tcPr marL="9525" marR="9525" marT="9525" marB="0" anchor="b"/>
                </a:tc>
                <a:tc>
                  <a:txBody>
                    <a:bodyPr/>
                    <a:lstStyle/>
                    <a:p>
                      <a:pPr algn="l" fontAlgn="b"/>
                      <a:r>
                        <a:rPr lang="it-IT" sz="1800" b="1" i="0" u="none" strike="noStrike" dirty="0" err="1">
                          <a:solidFill>
                            <a:srgbClr val="C00000"/>
                          </a:solidFill>
                          <a:latin typeface="Calibri"/>
                        </a:rPr>
                        <a:t>-€</a:t>
                      </a:r>
                      <a:r>
                        <a:rPr lang="it-IT" sz="1800" b="1" i="0" u="none" strike="noStrike" dirty="0">
                          <a:solidFill>
                            <a:srgbClr val="C00000"/>
                          </a:solidFill>
                          <a:latin typeface="Calibri"/>
                        </a:rPr>
                        <a:t>      </a:t>
                      </a:r>
                      <a:r>
                        <a:rPr lang="it-IT" sz="1800" b="1" i="0" u="none" strike="noStrike" dirty="0" smtClean="0">
                          <a:solidFill>
                            <a:srgbClr val="C00000"/>
                          </a:solidFill>
                          <a:latin typeface="Calibri"/>
                        </a:rPr>
                        <a:t>0,56 </a:t>
                      </a:r>
                      <a:endParaRPr lang="it-IT" sz="1800" b="1" i="0" u="none" strike="noStrike" dirty="0">
                        <a:solidFill>
                          <a:srgbClr val="C00000"/>
                        </a:solidFill>
                        <a:latin typeface="Calibri"/>
                      </a:endParaRPr>
                    </a:p>
                  </a:txBody>
                  <a:tcPr marL="9525" marR="9525" marT="9525" marB="0" anchor="b"/>
                </a:tc>
              </a:tr>
              <a:tr h="69914">
                <a:tc>
                  <a:txBody>
                    <a:bodyPr/>
                    <a:lstStyle/>
                    <a:p>
                      <a:pPr algn="l" fontAlgn="b"/>
                      <a:r>
                        <a:rPr lang="it-IT" sz="1800" b="1" i="0" u="none" strike="noStrike">
                          <a:solidFill>
                            <a:srgbClr val="000000"/>
                          </a:solidFill>
                          <a:latin typeface="Calibri"/>
                        </a:rPr>
                        <a:t>Dolci e catering riunioni</a:t>
                      </a:r>
                    </a:p>
                  </a:txBody>
                  <a:tcPr marL="9525" marR="9525" marT="9525" marB="0" anchor="b"/>
                </a:tc>
                <a:tc>
                  <a:txBody>
                    <a:bodyPr/>
                    <a:lstStyle/>
                    <a:p>
                      <a:pPr algn="l" fontAlgn="b"/>
                      <a:r>
                        <a:rPr lang="it-IT" sz="1800" b="1" i="0" u="none" strike="noStrike" dirty="0">
                          <a:solidFill>
                            <a:srgbClr val="000000"/>
                          </a:solidFill>
                          <a:latin typeface="Calibri"/>
                        </a:rPr>
                        <a:t> €                     </a:t>
                      </a:r>
                      <a:r>
                        <a:rPr lang="it-IT" sz="1800" b="1" i="0" u="none" strike="noStrike" dirty="0" smtClean="0">
                          <a:solidFill>
                            <a:srgbClr val="000000"/>
                          </a:solidFill>
                          <a:latin typeface="Calibri"/>
                        </a:rPr>
                        <a:t> </a:t>
                      </a:r>
                      <a:endParaRPr lang="it-IT" sz="1800" b="1" i="0" u="none" strike="noStrike" dirty="0">
                        <a:solidFill>
                          <a:srgbClr val="000000"/>
                        </a:solidFill>
                        <a:latin typeface="Calibri"/>
                      </a:endParaRPr>
                    </a:p>
                  </a:txBody>
                  <a:tcPr marL="9525" marR="9525" marT="9525" marB="0" anchor="b"/>
                </a:tc>
                <a:tc>
                  <a:txBody>
                    <a:bodyPr/>
                    <a:lstStyle/>
                    <a:p>
                      <a:pPr algn="l" fontAlgn="b"/>
                      <a:r>
                        <a:rPr lang="it-IT" sz="1800" b="1" i="0" u="none" strike="noStrike">
                          <a:solidFill>
                            <a:srgbClr val="C00000"/>
                          </a:solidFill>
                          <a:latin typeface="Calibri"/>
                        </a:rPr>
                        <a:t> €             15,00 </a:t>
                      </a:r>
                    </a:p>
                  </a:txBody>
                  <a:tcPr marL="9525" marR="9525" marT="9525" marB="0" anchor="b"/>
                </a:tc>
                <a:tc>
                  <a:txBody>
                    <a:bodyPr/>
                    <a:lstStyle/>
                    <a:p>
                      <a:pPr algn="l" fontAlgn="b"/>
                      <a:endParaRPr lang="it-IT" sz="1800" b="1" i="0" u="none" strike="noStrike">
                        <a:solidFill>
                          <a:srgbClr val="000000"/>
                        </a:solidFill>
                        <a:latin typeface="Calibri"/>
                      </a:endParaRPr>
                    </a:p>
                  </a:txBody>
                  <a:tcPr marL="9525" marR="9525" marT="9525" marB="0" anchor="b"/>
                </a:tc>
                <a:tc>
                  <a:txBody>
                    <a:bodyPr/>
                    <a:lstStyle/>
                    <a:p>
                      <a:pPr algn="l" fontAlgn="b"/>
                      <a:r>
                        <a:rPr lang="it-IT" sz="1800" b="1" i="0" u="none" strike="noStrike" dirty="0" err="1">
                          <a:solidFill>
                            <a:srgbClr val="C00000"/>
                          </a:solidFill>
                          <a:latin typeface="Calibri"/>
                        </a:rPr>
                        <a:t>-€</a:t>
                      </a:r>
                      <a:r>
                        <a:rPr lang="it-IT" sz="1800" b="1" i="0" u="none" strike="noStrike" dirty="0">
                          <a:solidFill>
                            <a:srgbClr val="C00000"/>
                          </a:solidFill>
                          <a:latin typeface="Calibri"/>
                        </a:rPr>
                        <a:t>    15,00 </a:t>
                      </a:r>
                    </a:p>
                  </a:txBody>
                  <a:tcPr marL="9525" marR="9525" marT="9525" marB="0" anchor="b"/>
                </a:tc>
              </a:tr>
              <a:tr h="69914">
                <a:tc>
                  <a:txBody>
                    <a:bodyPr/>
                    <a:lstStyle/>
                    <a:p>
                      <a:pPr algn="l" fontAlgn="b"/>
                      <a:r>
                        <a:rPr lang="it-IT" sz="1800" b="1" i="0" u="none" strike="noStrike">
                          <a:solidFill>
                            <a:srgbClr val="000000"/>
                          </a:solidFill>
                          <a:latin typeface="Calibri"/>
                        </a:rPr>
                        <a:t>Acquisto libri</a:t>
                      </a:r>
                    </a:p>
                  </a:txBody>
                  <a:tcPr marL="9525" marR="9525" marT="9525" marB="0" anchor="b"/>
                </a:tc>
                <a:tc>
                  <a:txBody>
                    <a:bodyPr/>
                    <a:lstStyle/>
                    <a:p>
                      <a:pPr algn="l" fontAlgn="b"/>
                      <a:r>
                        <a:rPr lang="it-IT" sz="1800" b="1" i="0" u="none" strike="noStrike" dirty="0">
                          <a:solidFill>
                            <a:srgbClr val="000000"/>
                          </a:solidFill>
                          <a:latin typeface="Calibri"/>
                        </a:rPr>
                        <a:t> €                     </a:t>
                      </a:r>
                    </a:p>
                  </a:txBody>
                  <a:tcPr marL="9525" marR="9525" marT="9525" marB="0" anchor="b"/>
                </a:tc>
                <a:tc>
                  <a:txBody>
                    <a:bodyPr/>
                    <a:lstStyle/>
                    <a:p>
                      <a:pPr algn="l" fontAlgn="b"/>
                      <a:r>
                        <a:rPr lang="it-IT" sz="1800" b="1" i="0" u="none" strike="noStrike">
                          <a:solidFill>
                            <a:srgbClr val="C00000"/>
                          </a:solidFill>
                          <a:latin typeface="Calibri"/>
                        </a:rPr>
                        <a:t> €             14,00 </a:t>
                      </a:r>
                    </a:p>
                  </a:txBody>
                  <a:tcPr marL="9525" marR="9525" marT="9525" marB="0" anchor="b"/>
                </a:tc>
                <a:tc>
                  <a:txBody>
                    <a:bodyPr/>
                    <a:lstStyle/>
                    <a:p>
                      <a:pPr algn="l" fontAlgn="b"/>
                      <a:endParaRPr lang="it-IT" sz="1800" b="1" i="0" u="none" strike="noStrike">
                        <a:solidFill>
                          <a:srgbClr val="000000"/>
                        </a:solidFill>
                        <a:latin typeface="Calibri"/>
                      </a:endParaRPr>
                    </a:p>
                  </a:txBody>
                  <a:tcPr marL="9525" marR="9525" marT="9525" marB="0" anchor="b"/>
                </a:tc>
                <a:tc>
                  <a:txBody>
                    <a:bodyPr/>
                    <a:lstStyle/>
                    <a:p>
                      <a:pPr algn="l" fontAlgn="b"/>
                      <a:r>
                        <a:rPr lang="it-IT" sz="1800" b="1" i="0" u="none" strike="noStrike" dirty="0" err="1">
                          <a:solidFill>
                            <a:srgbClr val="C00000"/>
                          </a:solidFill>
                          <a:latin typeface="Calibri"/>
                        </a:rPr>
                        <a:t>-€</a:t>
                      </a:r>
                      <a:r>
                        <a:rPr lang="it-IT" sz="1800" b="1" i="0" u="none" strike="noStrike" dirty="0">
                          <a:solidFill>
                            <a:srgbClr val="C00000"/>
                          </a:solidFill>
                          <a:latin typeface="Calibri"/>
                        </a:rPr>
                        <a:t>    14,00 </a:t>
                      </a:r>
                    </a:p>
                  </a:txBody>
                  <a:tcPr marL="9525" marR="9525" marT="9525" marB="0" anchor="b"/>
                </a:tc>
              </a:tr>
              <a:tr h="69914">
                <a:tc>
                  <a:txBody>
                    <a:bodyPr/>
                    <a:lstStyle/>
                    <a:p>
                      <a:pPr algn="l" fontAlgn="b"/>
                      <a:r>
                        <a:rPr lang="it-IT" sz="1800" b="1" i="0" u="none" strike="noStrike">
                          <a:solidFill>
                            <a:srgbClr val="000000"/>
                          </a:solidFill>
                          <a:latin typeface="Calibri"/>
                        </a:rPr>
                        <a:t>Evento BuccinTreno Festa di maggio</a:t>
                      </a:r>
                    </a:p>
                  </a:txBody>
                  <a:tcPr marL="9525" marR="9525" marT="9525" marB="0" anchor="b"/>
                </a:tc>
                <a:tc>
                  <a:txBody>
                    <a:bodyPr/>
                    <a:lstStyle/>
                    <a:p>
                      <a:pPr algn="l" fontAlgn="b"/>
                      <a:r>
                        <a:rPr lang="it-IT" sz="1800" b="1" i="0" u="none" strike="noStrike" dirty="0">
                          <a:solidFill>
                            <a:srgbClr val="000000"/>
                          </a:solidFill>
                          <a:latin typeface="Calibri"/>
                        </a:rPr>
                        <a:t> € </a:t>
                      </a:r>
                      <a:r>
                        <a:rPr lang="it-IT" sz="1800" b="1" i="0" u="none" strike="noStrike" dirty="0" smtClean="0">
                          <a:solidFill>
                            <a:srgbClr val="000000"/>
                          </a:solidFill>
                          <a:latin typeface="Calibri"/>
                        </a:rPr>
                        <a:t>      </a:t>
                      </a:r>
                      <a:r>
                        <a:rPr lang="it-IT" sz="1800" b="1" i="0" u="none" strike="noStrike" dirty="0">
                          <a:solidFill>
                            <a:srgbClr val="000000"/>
                          </a:solidFill>
                          <a:latin typeface="Calibri"/>
                        </a:rPr>
                        <a:t>50,00 </a:t>
                      </a:r>
                    </a:p>
                  </a:txBody>
                  <a:tcPr marL="9525" marR="9525" marT="9525" marB="0" anchor="b"/>
                </a:tc>
                <a:tc>
                  <a:txBody>
                    <a:bodyPr/>
                    <a:lstStyle/>
                    <a:p>
                      <a:pPr algn="l" fontAlgn="b"/>
                      <a:r>
                        <a:rPr lang="it-IT" sz="1800" b="1" i="0" u="none" strike="noStrike">
                          <a:solidFill>
                            <a:srgbClr val="C00000"/>
                          </a:solidFill>
                          <a:latin typeface="Calibri"/>
                        </a:rPr>
                        <a:t> €             50,00 </a:t>
                      </a:r>
                    </a:p>
                  </a:txBody>
                  <a:tcPr marL="9525" marR="9525" marT="9525" marB="0" anchor="b"/>
                </a:tc>
                <a:tc>
                  <a:txBody>
                    <a:bodyPr/>
                    <a:lstStyle/>
                    <a:p>
                      <a:pPr algn="l" fontAlgn="b"/>
                      <a:endParaRPr lang="it-IT" sz="1800" b="1" i="0" u="none" strike="noStrike">
                        <a:solidFill>
                          <a:srgbClr val="000000"/>
                        </a:solidFill>
                        <a:latin typeface="Calibri"/>
                      </a:endParaRPr>
                    </a:p>
                  </a:txBody>
                  <a:tcPr marL="9525" marR="9525" marT="9525" marB="0" anchor="b"/>
                </a:tc>
                <a:tc>
                  <a:txBody>
                    <a:bodyPr/>
                    <a:lstStyle/>
                    <a:p>
                      <a:pPr algn="l" fontAlgn="b"/>
                      <a:r>
                        <a:rPr lang="it-IT" sz="1800" b="1" i="0" u="none" strike="noStrike" dirty="0">
                          <a:solidFill>
                            <a:srgbClr val="000000"/>
                          </a:solidFill>
                          <a:latin typeface="Calibri"/>
                        </a:rPr>
                        <a:t> €            -   </a:t>
                      </a:r>
                    </a:p>
                  </a:txBody>
                  <a:tcPr marL="9525" marR="9525" marT="9525" marB="0" anchor="b"/>
                </a:tc>
              </a:tr>
              <a:tr h="69914">
                <a:tc>
                  <a:txBody>
                    <a:bodyPr/>
                    <a:lstStyle/>
                    <a:p>
                      <a:pPr algn="l" fontAlgn="b"/>
                      <a:r>
                        <a:rPr lang="it-IT" sz="1800" b="1" i="0" u="none" strike="noStrike">
                          <a:solidFill>
                            <a:srgbClr val="000000"/>
                          </a:solidFill>
                          <a:latin typeface="Calibri"/>
                        </a:rPr>
                        <a:t>Interessi attivi passivi banca</a:t>
                      </a:r>
                    </a:p>
                  </a:txBody>
                  <a:tcPr marL="9525" marR="9525" marT="9525" marB="0" anchor="b"/>
                </a:tc>
                <a:tc>
                  <a:txBody>
                    <a:bodyPr/>
                    <a:lstStyle/>
                    <a:p>
                      <a:pPr algn="l" fontAlgn="b"/>
                      <a:r>
                        <a:rPr lang="it-IT" sz="1800" b="1" i="0" u="none" strike="noStrike" dirty="0">
                          <a:solidFill>
                            <a:srgbClr val="000000"/>
                          </a:solidFill>
                          <a:latin typeface="Calibri"/>
                        </a:rPr>
                        <a:t> €                     </a:t>
                      </a:r>
                    </a:p>
                  </a:txBody>
                  <a:tcPr marL="9525" marR="9525" marT="9525" marB="0" anchor="b"/>
                </a:tc>
                <a:tc>
                  <a:txBody>
                    <a:bodyPr/>
                    <a:lstStyle/>
                    <a:p>
                      <a:pPr algn="l" fontAlgn="b"/>
                      <a:r>
                        <a:rPr lang="it-IT" sz="1800" b="1" i="0" u="none" strike="noStrike" dirty="0">
                          <a:solidFill>
                            <a:srgbClr val="C00000"/>
                          </a:solidFill>
                          <a:latin typeface="Calibri"/>
                        </a:rPr>
                        <a:t> €                    -   </a:t>
                      </a:r>
                    </a:p>
                  </a:txBody>
                  <a:tcPr marL="9525" marR="9525" marT="9525" marB="0" anchor="b"/>
                </a:tc>
                <a:tc>
                  <a:txBody>
                    <a:bodyPr/>
                    <a:lstStyle/>
                    <a:p>
                      <a:pPr algn="l" fontAlgn="b"/>
                      <a:endParaRPr lang="it-IT" sz="1800" b="1" i="0" u="none" strike="noStrike">
                        <a:solidFill>
                          <a:srgbClr val="000000"/>
                        </a:solidFill>
                        <a:latin typeface="Calibri"/>
                      </a:endParaRPr>
                    </a:p>
                  </a:txBody>
                  <a:tcPr marL="9525" marR="9525" marT="9525" marB="0" anchor="b"/>
                </a:tc>
                <a:tc>
                  <a:txBody>
                    <a:bodyPr/>
                    <a:lstStyle/>
                    <a:p>
                      <a:pPr algn="l" fontAlgn="b"/>
                      <a:r>
                        <a:rPr lang="it-IT" sz="1800" b="1" i="0" u="none" strike="noStrike" dirty="0">
                          <a:solidFill>
                            <a:srgbClr val="000000"/>
                          </a:solidFill>
                          <a:latin typeface="Calibri"/>
                        </a:rPr>
                        <a:t> €            -   </a:t>
                      </a:r>
                    </a:p>
                  </a:txBody>
                  <a:tcPr marL="9525" marR="9525" marT="9525" marB="0" anchor="b"/>
                </a:tc>
              </a:tr>
              <a:tr h="69914">
                <a:tc>
                  <a:txBody>
                    <a:bodyPr/>
                    <a:lstStyle/>
                    <a:p>
                      <a:pPr algn="l" fontAlgn="b"/>
                      <a:r>
                        <a:rPr lang="it-IT" sz="1800" b="1" i="0" u="none" strike="noStrike">
                          <a:solidFill>
                            <a:srgbClr val="000000"/>
                          </a:solidFill>
                          <a:latin typeface="Calibri"/>
                        </a:rPr>
                        <a:t>Vendita gadgets</a:t>
                      </a:r>
                    </a:p>
                  </a:txBody>
                  <a:tcPr marL="9525" marR="9525" marT="9525" marB="0" anchor="b"/>
                </a:tc>
                <a:tc>
                  <a:txBody>
                    <a:bodyPr/>
                    <a:lstStyle/>
                    <a:p>
                      <a:pPr algn="l" fontAlgn="b"/>
                      <a:r>
                        <a:rPr lang="it-IT" sz="1800" b="1" i="0" u="none" strike="noStrike" dirty="0">
                          <a:solidFill>
                            <a:srgbClr val="000000"/>
                          </a:solidFill>
                          <a:latin typeface="Calibri"/>
                        </a:rPr>
                        <a:t> € </a:t>
                      </a:r>
                      <a:r>
                        <a:rPr lang="it-IT" sz="1800" b="1" i="0" u="none" strike="noStrike" dirty="0" smtClean="0">
                          <a:solidFill>
                            <a:srgbClr val="000000"/>
                          </a:solidFill>
                          <a:latin typeface="Calibri"/>
                        </a:rPr>
                        <a:t>      </a:t>
                      </a:r>
                      <a:r>
                        <a:rPr lang="it-IT" sz="1800" b="1" i="0" u="none" strike="noStrike" dirty="0">
                          <a:solidFill>
                            <a:srgbClr val="000000"/>
                          </a:solidFill>
                          <a:latin typeface="Calibri"/>
                        </a:rPr>
                        <a:t>10,00 </a:t>
                      </a:r>
                    </a:p>
                  </a:txBody>
                  <a:tcPr marL="9525" marR="9525" marT="9525" marB="0" anchor="b"/>
                </a:tc>
                <a:tc>
                  <a:txBody>
                    <a:bodyPr/>
                    <a:lstStyle/>
                    <a:p>
                      <a:pPr algn="l" fontAlgn="b"/>
                      <a:r>
                        <a:rPr lang="it-IT" sz="1800" b="1" i="0" u="none" strike="noStrike">
                          <a:solidFill>
                            <a:srgbClr val="C00000"/>
                          </a:solidFill>
                          <a:latin typeface="Calibri"/>
                        </a:rPr>
                        <a:t> €                    -   </a:t>
                      </a:r>
                    </a:p>
                  </a:txBody>
                  <a:tcPr marL="9525" marR="9525" marT="9525" marB="0" anchor="b"/>
                </a:tc>
                <a:tc>
                  <a:txBody>
                    <a:bodyPr/>
                    <a:lstStyle/>
                    <a:p>
                      <a:pPr algn="l" fontAlgn="b"/>
                      <a:endParaRPr lang="it-IT" sz="1800" b="1" i="0" u="none" strike="noStrike">
                        <a:solidFill>
                          <a:srgbClr val="000000"/>
                        </a:solidFill>
                        <a:latin typeface="Calibri"/>
                      </a:endParaRPr>
                    </a:p>
                  </a:txBody>
                  <a:tcPr marL="9525" marR="9525" marT="9525" marB="0" anchor="b"/>
                </a:tc>
                <a:tc>
                  <a:txBody>
                    <a:bodyPr/>
                    <a:lstStyle/>
                    <a:p>
                      <a:pPr algn="l" fontAlgn="b"/>
                      <a:r>
                        <a:rPr lang="it-IT" sz="1800" b="1" i="0" u="none" strike="noStrike" dirty="0">
                          <a:solidFill>
                            <a:srgbClr val="000000"/>
                          </a:solidFill>
                          <a:latin typeface="Calibri"/>
                        </a:rPr>
                        <a:t> €     10,00 </a:t>
                      </a:r>
                    </a:p>
                  </a:txBody>
                  <a:tcPr marL="9525" marR="9525" marT="9525" marB="0" anchor="b"/>
                </a:tc>
              </a:tr>
              <a:tr h="370840">
                <a:tc>
                  <a:txBody>
                    <a:bodyPr/>
                    <a:lstStyle/>
                    <a:p>
                      <a:pPr algn="ctr" fontAlgn="ctr"/>
                      <a:r>
                        <a:rPr lang="it-IT" sz="1800" b="1" i="0" u="none" strike="noStrike" dirty="0">
                          <a:latin typeface="Arial"/>
                        </a:rPr>
                        <a:t>Totale e </a:t>
                      </a:r>
                      <a:r>
                        <a:rPr lang="it-IT" sz="1800" b="1" i="0" u="none" strike="noStrike" dirty="0" smtClean="0">
                          <a:latin typeface="Arial"/>
                        </a:rPr>
                        <a:t>Bilancio anno 2013</a:t>
                      </a:r>
                      <a:endParaRPr lang="it-IT" sz="1800" b="1" i="0" u="none" strike="noStrike" dirty="0">
                        <a:latin typeface="Arial"/>
                      </a:endParaRPr>
                    </a:p>
                  </a:txBody>
                  <a:tcPr marL="9525" marR="9525" marT="9525" marB="0" anchor="ctr"/>
                </a:tc>
                <a:tc>
                  <a:txBody>
                    <a:bodyPr/>
                    <a:lstStyle/>
                    <a:p>
                      <a:pPr algn="l" fontAlgn="b"/>
                      <a:r>
                        <a:rPr lang="it-IT" sz="2000" b="1" i="0" u="none" strike="noStrike" dirty="0">
                          <a:solidFill>
                            <a:srgbClr val="000000"/>
                          </a:solidFill>
                          <a:latin typeface="Calibri"/>
                        </a:rPr>
                        <a:t> €  </a:t>
                      </a:r>
                      <a:r>
                        <a:rPr lang="it-IT" sz="2000" b="1" i="0" u="none" strike="noStrike" dirty="0" smtClean="0">
                          <a:solidFill>
                            <a:srgbClr val="000000"/>
                          </a:solidFill>
                          <a:latin typeface="Calibri"/>
                        </a:rPr>
                        <a:t> 381,00 </a:t>
                      </a:r>
                      <a:endParaRPr lang="it-IT" sz="2000" b="1" i="0" u="none" strike="noStrike" dirty="0">
                        <a:solidFill>
                          <a:srgbClr val="000000"/>
                        </a:solidFill>
                        <a:latin typeface="Calibri"/>
                      </a:endParaRPr>
                    </a:p>
                  </a:txBody>
                  <a:tcPr marL="9525" marR="9525" marT="9525" marB="0" anchor="b"/>
                </a:tc>
                <a:tc>
                  <a:txBody>
                    <a:bodyPr/>
                    <a:lstStyle/>
                    <a:p>
                      <a:pPr algn="l" fontAlgn="b"/>
                      <a:r>
                        <a:rPr lang="it-IT" sz="2000" b="1" i="0" u="none" strike="noStrike">
                          <a:solidFill>
                            <a:srgbClr val="C00000"/>
                          </a:solidFill>
                          <a:latin typeface="Calibri"/>
                        </a:rPr>
                        <a:t> €           795,84 </a:t>
                      </a:r>
                    </a:p>
                  </a:txBody>
                  <a:tcPr marL="9525" marR="9525" marT="9525" marB="0" anchor="b"/>
                </a:tc>
                <a:tc>
                  <a:txBody>
                    <a:bodyPr/>
                    <a:lstStyle/>
                    <a:p>
                      <a:pPr algn="l" fontAlgn="b"/>
                      <a:endParaRPr lang="it-IT" sz="2000" b="1" i="0" u="none" strike="noStrike">
                        <a:solidFill>
                          <a:srgbClr val="000000"/>
                        </a:solidFill>
                        <a:latin typeface="Calibri"/>
                      </a:endParaRPr>
                    </a:p>
                  </a:txBody>
                  <a:tcPr marL="9525" marR="9525" marT="9525" marB="0" anchor="b"/>
                </a:tc>
                <a:tc>
                  <a:txBody>
                    <a:bodyPr/>
                    <a:lstStyle/>
                    <a:p>
                      <a:pPr algn="l" fontAlgn="b"/>
                      <a:r>
                        <a:rPr lang="it-IT" sz="2000" b="1" i="0" u="none" strike="noStrike" dirty="0" err="1">
                          <a:solidFill>
                            <a:srgbClr val="C00000"/>
                          </a:solidFill>
                          <a:latin typeface="Calibri"/>
                        </a:rPr>
                        <a:t>-€</a:t>
                      </a:r>
                      <a:r>
                        <a:rPr lang="it-IT" sz="2000" b="1" i="0" u="none" strike="noStrike" dirty="0">
                          <a:solidFill>
                            <a:srgbClr val="C00000"/>
                          </a:solidFill>
                          <a:latin typeface="Calibri"/>
                        </a:rPr>
                        <a:t>  414,84 </a:t>
                      </a:r>
                    </a:p>
                  </a:txBody>
                  <a:tcPr marL="9525" marR="9525" marT="9525" marB="0" anchor="b"/>
                </a:tc>
              </a:tr>
              <a:tr h="115624">
                <a:tc>
                  <a:txBody>
                    <a:bodyPr/>
                    <a:lstStyle/>
                    <a:p>
                      <a:pPr algn="l" fontAlgn="b"/>
                      <a:r>
                        <a:rPr lang="it-IT" sz="1100" b="0" i="0" u="none" strike="noStrike">
                          <a:latin typeface="Arial"/>
                        </a:rPr>
                        <a:t> </a:t>
                      </a:r>
                    </a:p>
                  </a:txBody>
                  <a:tcPr marL="9525" marR="9525" marT="9525" marB="0" anchor="b"/>
                </a:tc>
                <a:tc>
                  <a:txBody>
                    <a:bodyPr/>
                    <a:lstStyle/>
                    <a:p>
                      <a:pPr algn="r" fontAlgn="b"/>
                      <a:r>
                        <a:rPr lang="it-IT" sz="1100" b="0" i="0" u="none" strike="noStrike">
                          <a:latin typeface="Arial"/>
                        </a:rPr>
                        <a:t> </a:t>
                      </a:r>
                    </a:p>
                  </a:txBody>
                  <a:tcPr marL="9525" marR="9525" marT="9525" marB="0" anchor="b"/>
                </a:tc>
                <a:tc>
                  <a:txBody>
                    <a:bodyPr/>
                    <a:lstStyle/>
                    <a:p>
                      <a:pPr algn="r" fontAlgn="b"/>
                      <a:r>
                        <a:rPr lang="it-IT" sz="1100" b="0" i="0" u="none" strike="noStrike">
                          <a:solidFill>
                            <a:srgbClr val="C00000"/>
                          </a:solidFill>
                          <a:latin typeface="Arial"/>
                        </a:rPr>
                        <a:t> </a:t>
                      </a:r>
                    </a:p>
                  </a:txBody>
                  <a:tcPr marL="9525" marR="9525" marT="9525" marB="0" anchor="b"/>
                </a:tc>
                <a:tc>
                  <a:txBody>
                    <a:bodyPr/>
                    <a:lstStyle/>
                    <a:p>
                      <a:pPr algn="r" fontAlgn="b"/>
                      <a:r>
                        <a:rPr lang="it-IT" sz="1100" b="0" i="0" u="none" strike="noStrike">
                          <a:solidFill>
                            <a:srgbClr val="C00000"/>
                          </a:solidFill>
                          <a:latin typeface="Arial"/>
                        </a:rPr>
                        <a:t> </a:t>
                      </a:r>
                    </a:p>
                  </a:txBody>
                  <a:tcPr marL="9525" marR="9525" marT="9525" marB="0" anchor="b"/>
                </a:tc>
                <a:tc>
                  <a:txBody>
                    <a:bodyPr/>
                    <a:lstStyle/>
                    <a:p>
                      <a:pPr algn="l" fontAlgn="b"/>
                      <a:r>
                        <a:rPr lang="it-IT" sz="1100" b="0" i="0" u="none" strike="noStrike" dirty="0">
                          <a:latin typeface="Arial"/>
                        </a:rPr>
                        <a:t> </a:t>
                      </a:r>
                    </a:p>
                  </a:txBody>
                  <a:tcPr marL="9525" marR="9525" marT="9525" marB="0" anchor="b"/>
                </a:tc>
              </a:tr>
              <a:tr h="370840">
                <a:tc>
                  <a:txBody>
                    <a:bodyPr/>
                    <a:lstStyle/>
                    <a:p>
                      <a:pPr algn="l" fontAlgn="ctr"/>
                      <a:r>
                        <a:rPr lang="it-IT" sz="1800" b="1" i="0" u="none" strike="noStrike" dirty="0">
                          <a:latin typeface="Arial"/>
                        </a:rPr>
                        <a:t>Saldo assoluto (cassa </a:t>
                      </a:r>
                      <a:r>
                        <a:rPr lang="it-IT" sz="1800" b="1" i="0" u="none" strike="noStrike" dirty="0" smtClean="0">
                          <a:latin typeface="Arial"/>
                        </a:rPr>
                        <a:t>a fine 2013)</a:t>
                      </a:r>
                      <a:endParaRPr lang="it-IT" sz="1800" b="1" i="0" u="none" strike="noStrike" dirty="0">
                        <a:latin typeface="Arial"/>
                      </a:endParaRPr>
                    </a:p>
                  </a:txBody>
                  <a:tcPr marL="9525" marR="9525" marT="9525" marB="0" anchor="ctr"/>
                </a:tc>
                <a:tc>
                  <a:txBody>
                    <a:bodyPr/>
                    <a:lstStyle/>
                    <a:p>
                      <a:pPr algn="r" fontAlgn="b"/>
                      <a:r>
                        <a:rPr lang="it-IT" sz="1100" b="0" i="0" u="none" strike="noStrike" dirty="0">
                          <a:latin typeface="Arial"/>
                        </a:rPr>
                        <a:t> </a:t>
                      </a:r>
                    </a:p>
                  </a:txBody>
                  <a:tcPr marL="9525" marR="9525" marT="9525" marB="0" anchor="b"/>
                </a:tc>
                <a:tc>
                  <a:txBody>
                    <a:bodyPr/>
                    <a:lstStyle/>
                    <a:p>
                      <a:pPr algn="r" fontAlgn="b"/>
                      <a:r>
                        <a:rPr lang="it-IT" sz="2000" b="1" i="0" u="none" strike="noStrike" dirty="0" smtClean="0">
                          <a:solidFill>
                            <a:srgbClr val="008000"/>
                          </a:solidFill>
                          <a:latin typeface="+mn-lt"/>
                        </a:rPr>
                        <a:t>ATTIVO</a:t>
                      </a:r>
                      <a:r>
                        <a:rPr lang="it-IT" sz="1100" b="0" i="0" u="none" strike="noStrike" dirty="0">
                          <a:solidFill>
                            <a:srgbClr val="C00000"/>
                          </a:solidFill>
                          <a:latin typeface="Arial"/>
                        </a:rPr>
                        <a:t> </a:t>
                      </a:r>
                    </a:p>
                  </a:txBody>
                  <a:tcPr marL="9525" marR="9525" marT="9525" marB="0" anchor="b"/>
                </a:tc>
                <a:tc>
                  <a:txBody>
                    <a:bodyPr/>
                    <a:lstStyle/>
                    <a:p>
                      <a:pPr algn="r" fontAlgn="b"/>
                      <a:r>
                        <a:rPr lang="it-IT" sz="1100" b="0" i="0" u="none" strike="noStrike">
                          <a:latin typeface="Arial"/>
                        </a:rPr>
                        <a:t> </a:t>
                      </a:r>
                    </a:p>
                  </a:txBody>
                  <a:tcPr marL="9525" marR="9525" marT="9525" marB="0" anchor="b"/>
                </a:tc>
                <a:tc>
                  <a:txBody>
                    <a:bodyPr/>
                    <a:lstStyle/>
                    <a:p>
                      <a:pPr algn="l" fontAlgn="b"/>
                      <a:r>
                        <a:rPr lang="it-IT" sz="1800" b="1" i="0" u="none" strike="noStrike" dirty="0">
                          <a:solidFill>
                            <a:srgbClr val="008000"/>
                          </a:solidFill>
                          <a:latin typeface="Arial"/>
                        </a:rPr>
                        <a:t> €  </a:t>
                      </a:r>
                      <a:r>
                        <a:rPr lang="it-IT" sz="1800" b="1" i="0" u="none" strike="noStrike" dirty="0" smtClean="0">
                          <a:solidFill>
                            <a:srgbClr val="008000"/>
                          </a:solidFill>
                          <a:latin typeface="Arial"/>
                        </a:rPr>
                        <a:t>94,57 </a:t>
                      </a:r>
                      <a:endParaRPr lang="it-IT" sz="1800" b="1" i="0" u="none" strike="noStrike" dirty="0">
                        <a:solidFill>
                          <a:srgbClr val="008000"/>
                        </a:solidFill>
                        <a:latin typeface="Arial"/>
                      </a:endParaRPr>
                    </a:p>
                  </a:txBody>
                  <a:tcPr marL="9525" marR="9525" marT="9525" marB="0" anchor="b"/>
                </a:tc>
              </a:tr>
              <a:tr h="71675">
                <a:tc>
                  <a:txBody>
                    <a:bodyPr/>
                    <a:lstStyle/>
                    <a:p>
                      <a:pPr algn="l" fontAlgn="b"/>
                      <a:endParaRPr lang="it-IT" sz="1100" b="0" i="0" u="none" strike="noStrike">
                        <a:latin typeface="Arial"/>
                      </a:endParaRPr>
                    </a:p>
                  </a:txBody>
                  <a:tcPr marL="9525" marR="9525" marT="9525" marB="0" anchor="b"/>
                </a:tc>
                <a:tc>
                  <a:txBody>
                    <a:bodyPr/>
                    <a:lstStyle/>
                    <a:p>
                      <a:pPr algn="l" fontAlgn="b"/>
                      <a:endParaRPr lang="it-IT" sz="1100" b="0" i="0" u="none" strike="noStrike">
                        <a:latin typeface="Arial"/>
                      </a:endParaRPr>
                    </a:p>
                  </a:txBody>
                  <a:tcPr marL="9525" marR="9525" marT="9525" marB="0" anchor="b"/>
                </a:tc>
                <a:tc>
                  <a:txBody>
                    <a:bodyPr/>
                    <a:lstStyle/>
                    <a:p>
                      <a:pPr algn="r" fontAlgn="b"/>
                      <a:r>
                        <a:rPr lang="it-IT" sz="1100" b="0" i="0" u="none" strike="noStrike">
                          <a:solidFill>
                            <a:srgbClr val="C00000"/>
                          </a:solidFill>
                          <a:latin typeface="Arial"/>
                        </a:rPr>
                        <a:t> </a:t>
                      </a:r>
                    </a:p>
                  </a:txBody>
                  <a:tcPr marL="9525" marR="9525" marT="9525" marB="0" anchor="b"/>
                </a:tc>
                <a:tc>
                  <a:txBody>
                    <a:bodyPr/>
                    <a:lstStyle/>
                    <a:p>
                      <a:pPr algn="l" fontAlgn="b"/>
                      <a:endParaRPr lang="it-IT" sz="1100" b="0" i="0" u="none" strike="noStrike">
                        <a:latin typeface="Arial"/>
                      </a:endParaRPr>
                    </a:p>
                  </a:txBody>
                  <a:tcPr marL="9525" marR="9525" marT="9525" marB="0" anchor="b"/>
                </a:tc>
                <a:tc>
                  <a:txBody>
                    <a:bodyPr/>
                    <a:lstStyle/>
                    <a:p>
                      <a:pPr algn="l" fontAlgn="b"/>
                      <a:endParaRPr lang="it-IT" sz="1100" b="0" i="0" u="none" strike="noStrike" dirty="0">
                        <a:latin typeface="Arial"/>
                      </a:endParaRPr>
                    </a:p>
                  </a:txBody>
                  <a:tcPr marL="9525" marR="9525" marT="9525" marB="0" anchor="b"/>
                </a:tc>
              </a:tr>
            </a:tbl>
          </a:graphicData>
        </a:graphic>
      </p:graphicFrame>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idx="1"/>
          </p:nvPr>
        </p:nvSpPr>
        <p:spPr>
          <a:xfrm>
            <a:off x="755576" y="1556792"/>
            <a:ext cx="7467600" cy="3528392"/>
          </a:xfrm>
        </p:spPr>
        <p:txBody>
          <a:bodyPr>
            <a:noAutofit/>
          </a:bodyPr>
          <a:lstStyle/>
          <a:p>
            <a:pPr algn="ctr">
              <a:buNone/>
            </a:pPr>
            <a:r>
              <a:rPr lang="it-IT" sz="3200" b="1" dirty="0" smtClean="0">
                <a:solidFill>
                  <a:schemeClr val="tx1">
                    <a:lumMod val="85000"/>
                  </a:schemeClr>
                </a:solidFill>
              </a:rPr>
              <a:t>Votazione dei Soci per approvazione Bilancio consuntivo 2013.</a:t>
            </a:r>
          </a:p>
          <a:p>
            <a:pPr algn="ctr">
              <a:buNone/>
            </a:pPr>
            <a:endParaRPr lang="it-IT" sz="3200" b="1" dirty="0" smtClean="0">
              <a:solidFill>
                <a:schemeClr val="tx1">
                  <a:lumMod val="85000"/>
                </a:schemeClr>
              </a:solidFill>
            </a:endParaRPr>
          </a:p>
          <a:p>
            <a:pPr algn="ctr">
              <a:buNone/>
            </a:pPr>
            <a:r>
              <a:rPr lang="it-IT" sz="3200" b="1" dirty="0" smtClean="0">
                <a:solidFill>
                  <a:srgbClr val="92D050"/>
                </a:solidFill>
              </a:rPr>
              <a:t>Entrate per 381 euro, </a:t>
            </a:r>
          </a:p>
          <a:p>
            <a:pPr algn="ctr">
              <a:buNone/>
            </a:pPr>
            <a:r>
              <a:rPr lang="it-IT" sz="3200" b="1" dirty="0" smtClean="0">
                <a:solidFill>
                  <a:srgbClr val="FF0000"/>
                </a:solidFill>
              </a:rPr>
              <a:t>Uscite per 795,84 euro,</a:t>
            </a:r>
          </a:p>
          <a:p>
            <a:pPr algn="ctr">
              <a:buNone/>
            </a:pPr>
            <a:r>
              <a:rPr lang="it-IT" sz="3200" b="1" dirty="0" smtClean="0">
                <a:solidFill>
                  <a:srgbClr val="FF0000"/>
                </a:solidFill>
              </a:rPr>
              <a:t>Bilancio passivo per 414,84 euro</a:t>
            </a:r>
          </a:p>
          <a:p>
            <a:pPr algn="ctr">
              <a:buNone/>
            </a:pPr>
            <a:endParaRPr lang="it-IT" sz="3200" b="1" dirty="0" smtClean="0">
              <a:solidFill>
                <a:schemeClr val="tx1">
                  <a:lumMod val="85000"/>
                </a:schemeClr>
              </a:solidFill>
            </a:endParaRPr>
          </a:p>
          <a:p>
            <a:pPr algn="ctr">
              <a:buNone/>
            </a:pPr>
            <a:endParaRPr lang="it-IT" sz="4400" b="1" dirty="0">
              <a:solidFill>
                <a:schemeClr val="tx1">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7467600" cy="562074"/>
          </a:xfrm>
        </p:spPr>
        <p:txBody>
          <a:bodyPr>
            <a:normAutofit fontScale="90000"/>
          </a:bodyPr>
          <a:lstStyle/>
          <a:p>
            <a:r>
              <a:rPr lang="it-IT" sz="3600" b="1" dirty="0" smtClean="0">
                <a:latin typeface="Arial"/>
              </a:rPr>
              <a:t>Bilancio Preventivo 2014 in sintesi</a:t>
            </a:r>
            <a:endParaRPr lang="it-IT" dirty="0"/>
          </a:p>
        </p:txBody>
      </p:sp>
      <p:graphicFrame>
        <p:nvGraphicFramePr>
          <p:cNvPr id="4" name="Segnaposto contenuto 3"/>
          <p:cNvGraphicFramePr>
            <a:graphicFrameLocks noGrp="1"/>
          </p:cNvGraphicFramePr>
          <p:nvPr>
            <p:ph idx="1"/>
          </p:nvPr>
        </p:nvGraphicFramePr>
        <p:xfrm>
          <a:off x="323528" y="692696"/>
          <a:ext cx="8496944" cy="4721790"/>
        </p:xfrm>
        <a:graphic>
          <a:graphicData uri="http://schemas.openxmlformats.org/drawingml/2006/table">
            <a:tbl>
              <a:tblPr firstRow="1" bandRow="1">
                <a:tableStyleId>{5C22544A-7EE6-4342-B048-85BDC9FD1C3A}</a:tableStyleId>
              </a:tblPr>
              <a:tblGrid>
                <a:gridCol w="5400600"/>
                <a:gridCol w="1008112"/>
                <a:gridCol w="864096"/>
                <a:gridCol w="288032"/>
                <a:gridCol w="936104"/>
              </a:tblGrid>
              <a:tr h="370840">
                <a:tc>
                  <a:txBody>
                    <a:bodyPr/>
                    <a:lstStyle/>
                    <a:p>
                      <a:pPr algn="ctr" fontAlgn="ctr"/>
                      <a:r>
                        <a:rPr lang="it-IT" sz="1800" b="1" i="0" u="none" strike="noStrike" dirty="0">
                          <a:latin typeface="Arial"/>
                        </a:rPr>
                        <a:t> </a:t>
                      </a:r>
                      <a:r>
                        <a:rPr lang="it-IT" sz="1800" b="1" i="1" u="none" strike="noStrike" dirty="0" smtClean="0">
                          <a:latin typeface="Arial"/>
                        </a:rPr>
                        <a:t>Voci spesa</a:t>
                      </a:r>
                    </a:p>
                  </a:txBody>
                  <a:tcPr marL="9525" marR="9525" marT="9525" marB="0" anchor="ctr"/>
                </a:tc>
                <a:tc>
                  <a:txBody>
                    <a:bodyPr/>
                    <a:lstStyle/>
                    <a:p>
                      <a:pPr algn="ctr" fontAlgn="ctr"/>
                      <a:r>
                        <a:rPr lang="it-IT" sz="1800" b="1" i="1" u="none" strike="noStrike" dirty="0">
                          <a:latin typeface="Arial"/>
                        </a:rPr>
                        <a:t> </a:t>
                      </a:r>
                      <a:r>
                        <a:rPr lang="it-IT" sz="1800" b="1" i="1" u="none" strike="noStrike" dirty="0" smtClean="0">
                          <a:latin typeface="Arial"/>
                        </a:rPr>
                        <a:t>Entrate (€) </a:t>
                      </a:r>
                      <a:endParaRPr lang="it-IT" sz="1800" b="1" i="1" u="none" strike="noStrike" dirty="0">
                        <a:latin typeface="Arial"/>
                      </a:endParaRPr>
                    </a:p>
                  </a:txBody>
                  <a:tcPr marL="9525" marR="9525" marT="9525" marB="0" anchor="ctr"/>
                </a:tc>
                <a:tc>
                  <a:txBody>
                    <a:bodyPr/>
                    <a:lstStyle/>
                    <a:p>
                      <a:pPr algn="ctr" fontAlgn="ctr"/>
                      <a:r>
                        <a:rPr lang="it-IT" sz="1800" b="1" i="1" u="none" strike="noStrike" dirty="0">
                          <a:solidFill>
                            <a:srgbClr val="C00000"/>
                          </a:solidFill>
                          <a:latin typeface="Arial"/>
                        </a:rPr>
                        <a:t> Uscite </a:t>
                      </a:r>
                    </a:p>
                  </a:txBody>
                  <a:tcPr marL="9525" marR="9525" marT="9525" marB="0" anchor="ctr"/>
                </a:tc>
                <a:tc>
                  <a:txBody>
                    <a:bodyPr/>
                    <a:lstStyle/>
                    <a:p>
                      <a:pPr algn="r" fontAlgn="ctr"/>
                      <a:r>
                        <a:rPr lang="it-IT" sz="1800" b="1" i="1" u="none" strike="noStrike" dirty="0">
                          <a:solidFill>
                            <a:srgbClr val="C00000"/>
                          </a:solidFill>
                          <a:latin typeface="Arial"/>
                        </a:rPr>
                        <a:t> </a:t>
                      </a:r>
                    </a:p>
                  </a:txBody>
                  <a:tcPr marL="9525" marR="9525" marT="9525" marB="0" anchor="ctr"/>
                </a:tc>
                <a:tc>
                  <a:txBody>
                    <a:bodyPr/>
                    <a:lstStyle/>
                    <a:p>
                      <a:pPr algn="ctr" fontAlgn="ctr"/>
                      <a:r>
                        <a:rPr lang="it-IT" sz="1800" b="1" i="1" u="none" strike="noStrike" dirty="0">
                          <a:latin typeface="Arial"/>
                        </a:rPr>
                        <a:t>Saldo</a:t>
                      </a:r>
                    </a:p>
                  </a:txBody>
                  <a:tcPr marL="9525" marR="9525" marT="9525" marB="0" anchor="ctr"/>
                </a:tc>
              </a:tr>
              <a:tr h="111616">
                <a:tc>
                  <a:txBody>
                    <a:bodyPr/>
                    <a:lstStyle/>
                    <a:p>
                      <a:pPr algn="l" fontAlgn="ctr"/>
                      <a:r>
                        <a:rPr lang="it-IT" sz="1600" b="1" i="0" u="none" strike="noStrike" dirty="0">
                          <a:latin typeface="Arial"/>
                        </a:rPr>
                        <a:t> </a:t>
                      </a:r>
                    </a:p>
                  </a:txBody>
                  <a:tcPr marL="9525" marR="9525" marT="9525" marB="0" anchor="ctr"/>
                </a:tc>
                <a:tc>
                  <a:txBody>
                    <a:bodyPr/>
                    <a:lstStyle/>
                    <a:p>
                      <a:pPr algn="r" fontAlgn="ctr"/>
                      <a:r>
                        <a:rPr lang="it-IT" sz="1600" b="1" i="0" u="none" strike="noStrike" dirty="0">
                          <a:latin typeface="Arial"/>
                        </a:rPr>
                        <a:t> </a:t>
                      </a:r>
                    </a:p>
                  </a:txBody>
                  <a:tcPr marL="9525" marR="9525" marT="9525" marB="0" anchor="ctr"/>
                </a:tc>
                <a:tc>
                  <a:txBody>
                    <a:bodyPr/>
                    <a:lstStyle/>
                    <a:p>
                      <a:pPr algn="r" fontAlgn="ctr"/>
                      <a:r>
                        <a:rPr lang="it-IT" sz="1600" b="1" i="0" u="none" strike="noStrike">
                          <a:solidFill>
                            <a:srgbClr val="C00000"/>
                          </a:solidFill>
                          <a:latin typeface="Arial"/>
                        </a:rPr>
                        <a:t> </a:t>
                      </a:r>
                    </a:p>
                  </a:txBody>
                  <a:tcPr marL="9525" marR="9525" marT="9525" marB="0" anchor="ctr"/>
                </a:tc>
                <a:tc>
                  <a:txBody>
                    <a:bodyPr/>
                    <a:lstStyle/>
                    <a:p>
                      <a:pPr algn="r" fontAlgn="ctr"/>
                      <a:r>
                        <a:rPr lang="it-IT" sz="1600" b="1" i="0" u="none" strike="noStrike" dirty="0">
                          <a:solidFill>
                            <a:srgbClr val="C00000"/>
                          </a:solidFill>
                          <a:latin typeface="Arial"/>
                        </a:rPr>
                        <a:t> </a:t>
                      </a:r>
                    </a:p>
                  </a:txBody>
                  <a:tcPr marL="9525" marR="9525" marT="9525" marB="0" anchor="ctr"/>
                </a:tc>
                <a:tc>
                  <a:txBody>
                    <a:bodyPr/>
                    <a:lstStyle/>
                    <a:p>
                      <a:pPr algn="l" fontAlgn="ctr"/>
                      <a:r>
                        <a:rPr lang="it-IT" sz="1600" b="1" i="0" u="none" strike="noStrike" dirty="0">
                          <a:latin typeface="Arial"/>
                        </a:rPr>
                        <a:t> </a:t>
                      </a:r>
                    </a:p>
                  </a:txBody>
                  <a:tcPr marL="9525" marR="9525" marT="9525" marB="0" anchor="ctr"/>
                </a:tc>
              </a:tr>
              <a:tr h="370840">
                <a:tc>
                  <a:txBody>
                    <a:bodyPr/>
                    <a:lstStyle/>
                    <a:p>
                      <a:pPr algn="l" fontAlgn="ctr"/>
                      <a:r>
                        <a:rPr lang="it-IT" sz="1600" b="1" i="0" u="none" strike="noStrike" dirty="0">
                          <a:latin typeface="Arial"/>
                        </a:rPr>
                        <a:t>Quote sociali </a:t>
                      </a:r>
                      <a:r>
                        <a:rPr lang="it-IT" sz="1600" b="1" i="0" u="none" strike="noStrike" dirty="0" smtClean="0">
                          <a:latin typeface="Arial"/>
                        </a:rPr>
                        <a:t>2014 </a:t>
                      </a:r>
                      <a:r>
                        <a:rPr lang="it-IT" sz="1600" b="1" i="0" u="none" strike="noStrike" dirty="0">
                          <a:latin typeface="Arial"/>
                        </a:rPr>
                        <a:t>(n. </a:t>
                      </a:r>
                      <a:r>
                        <a:rPr lang="it-IT" sz="1600" b="1" i="0" u="none" strike="noStrike" dirty="0" smtClean="0">
                          <a:latin typeface="Arial"/>
                        </a:rPr>
                        <a:t>50 soci) </a:t>
                      </a:r>
                      <a:r>
                        <a:rPr lang="it-IT" sz="1600" b="1" i="0" u="none" strike="noStrike" dirty="0">
                          <a:latin typeface="Arial"/>
                        </a:rPr>
                        <a:t>e costo sede operativa</a:t>
                      </a:r>
                    </a:p>
                  </a:txBody>
                  <a:tcPr marL="9525" marR="9525" marT="9525" marB="0" anchor="ctr"/>
                </a:tc>
                <a:tc>
                  <a:txBody>
                    <a:bodyPr/>
                    <a:lstStyle/>
                    <a:p>
                      <a:pPr algn="r" fontAlgn="ctr"/>
                      <a:r>
                        <a:rPr lang="it-IT" sz="1600" b="1" i="0" u="none" strike="noStrike" dirty="0">
                          <a:latin typeface="Arial"/>
                        </a:rPr>
                        <a:t> </a:t>
                      </a:r>
                      <a:r>
                        <a:rPr lang="it-IT" sz="1600" b="1" i="0" u="none" strike="noStrike" dirty="0" smtClean="0">
                          <a:latin typeface="Arial"/>
                        </a:rPr>
                        <a:t> 500 </a:t>
                      </a:r>
                      <a:endParaRPr lang="it-IT" sz="1600" b="1" i="0" u="none" strike="noStrike" dirty="0">
                        <a:latin typeface="Arial"/>
                      </a:endParaRPr>
                    </a:p>
                  </a:txBody>
                  <a:tcPr marL="9525" marR="9525" marT="9525" marB="0" anchor="ctr"/>
                </a:tc>
                <a:tc>
                  <a:txBody>
                    <a:bodyPr/>
                    <a:lstStyle/>
                    <a:p>
                      <a:pPr algn="r" fontAlgn="ctr"/>
                      <a:r>
                        <a:rPr lang="it-IT" sz="1600" b="1" i="0" u="none" strike="noStrike" dirty="0" smtClean="0">
                          <a:solidFill>
                            <a:srgbClr val="C00000"/>
                          </a:solidFill>
                          <a:latin typeface="Arial"/>
                        </a:rPr>
                        <a:t>200 </a:t>
                      </a:r>
                      <a:endParaRPr lang="it-IT" sz="1600" b="1" i="0" u="none" strike="noStrike" dirty="0">
                        <a:solidFill>
                          <a:srgbClr val="C00000"/>
                        </a:solidFill>
                        <a:latin typeface="Arial"/>
                      </a:endParaRPr>
                    </a:p>
                  </a:txBody>
                  <a:tcPr marL="9525" marR="9525" marT="9525" marB="0" anchor="ctr"/>
                </a:tc>
                <a:tc>
                  <a:txBody>
                    <a:bodyPr/>
                    <a:lstStyle/>
                    <a:p>
                      <a:pPr algn="r" fontAlgn="ctr"/>
                      <a:r>
                        <a:rPr lang="it-IT" sz="1600" b="1" i="0" u="none" strike="noStrike" dirty="0">
                          <a:solidFill>
                            <a:srgbClr val="C00000"/>
                          </a:solidFill>
                          <a:latin typeface="Arial"/>
                        </a:rPr>
                        <a:t> </a:t>
                      </a:r>
                    </a:p>
                  </a:txBody>
                  <a:tcPr marL="9525" marR="9525" marT="9525" marB="0" anchor="ctr"/>
                </a:tc>
                <a:tc>
                  <a:txBody>
                    <a:bodyPr/>
                    <a:lstStyle/>
                    <a:p>
                      <a:pPr algn="r" fontAlgn="ctr"/>
                      <a:r>
                        <a:rPr lang="it-IT" sz="1800" b="1" i="0" u="none" strike="noStrike" dirty="0">
                          <a:solidFill>
                            <a:srgbClr val="008000"/>
                          </a:solidFill>
                          <a:latin typeface="Arial"/>
                        </a:rPr>
                        <a:t> </a:t>
                      </a:r>
                      <a:r>
                        <a:rPr lang="it-IT" sz="1800" b="1" i="0" u="none" strike="noStrike" dirty="0" smtClean="0">
                          <a:solidFill>
                            <a:srgbClr val="008000"/>
                          </a:solidFill>
                          <a:latin typeface="Arial"/>
                        </a:rPr>
                        <a:t>300 </a:t>
                      </a:r>
                      <a:endParaRPr lang="it-IT" sz="1800" b="1" i="0" u="none" strike="noStrike" dirty="0">
                        <a:solidFill>
                          <a:srgbClr val="008000"/>
                        </a:solidFill>
                        <a:latin typeface="Arial"/>
                      </a:endParaRPr>
                    </a:p>
                  </a:txBody>
                  <a:tcPr marL="9525" marR="9525" marT="9525" marB="0" anchor="ctr"/>
                </a:tc>
              </a:tr>
              <a:tr h="370840">
                <a:tc>
                  <a:txBody>
                    <a:bodyPr/>
                    <a:lstStyle/>
                    <a:p>
                      <a:pPr algn="l" fontAlgn="ctr"/>
                      <a:r>
                        <a:rPr lang="it-IT" sz="1600" b="1" i="0" u="none" strike="noStrike" dirty="0" smtClean="0">
                          <a:latin typeface="Arial"/>
                        </a:rPr>
                        <a:t>Progetto </a:t>
                      </a:r>
                      <a:r>
                        <a:rPr lang="it-IT" sz="1600" b="1" i="0" u="none" strike="noStrike" dirty="0" err="1" smtClean="0">
                          <a:latin typeface="Arial"/>
                        </a:rPr>
                        <a:t>InComune</a:t>
                      </a:r>
                      <a:r>
                        <a:rPr lang="it-IT" sz="1600" b="1" i="0" u="none" strike="noStrike" dirty="0" smtClean="0">
                          <a:latin typeface="Arial"/>
                        </a:rPr>
                        <a:t> – Corso</a:t>
                      </a:r>
                      <a:r>
                        <a:rPr lang="it-IT" sz="1600" b="1" i="0" u="none" strike="noStrike" baseline="0" dirty="0" smtClean="0">
                          <a:latin typeface="Arial"/>
                        </a:rPr>
                        <a:t> erbe mangerecce</a:t>
                      </a:r>
                      <a:endParaRPr lang="it-IT" sz="1600" b="1" i="0" u="none" strike="noStrike" dirty="0">
                        <a:latin typeface="Arial"/>
                      </a:endParaRPr>
                    </a:p>
                  </a:txBody>
                  <a:tcPr marL="9525" marR="9525" marT="9525" marB="0" anchor="ctr"/>
                </a:tc>
                <a:tc>
                  <a:txBody>
                    <a:bodyPr/>
                    <a:lstStyle/>
                    <a:p>
                      <a:pPr algn="r" fontAlgn="ctr"/>
                      <a:r>
                        <a:rPr lang="it-IT" sz="1600" b="1" i="0" u="none" strike="noStrike" dirty="0" smtClean="0">
                          <a:latin typeface="Arial"/>
                        </a:rPr>
                        <a:t>200</a:t>
                      </a:r>
                      <a:endParaRPr lang="it-IT" sz="1600" b="1" i="0" u="none" strike="noStrike" dirty="0">
                        <a:latin typeface="Arial"/>
                      </a:endParaRPr>
                    </a:p>
                  </a:txBody>
                  <a:tcPr marL="9525" marR="9525" marT="9525" marB="0" anchor="ctr"/>
                </a:tc>
                <a:tc>
                  <a:txBody>
                    <a:bodyPr/>
                    <a:lstStyle/>
                    <a:p>
                      <a:pPr algn="r" fontAlgn="ctr"/>
                      <a:r>
                        <a:rPr lang="it-IT" sz="1600" b="1" i="0" u="none" strike="noStrike" dirty="0" smtClean="0">
                          <a:solidFill>
                            <a:srgbClr val="C00000"/>
                          </a:solidFill>
                          <a:latin typeface="Arial"/>
                        </a:rPr>
                        <a:t>50</a:t>
                      </a:r>
                      <a:endParaRPr lang="it-IT" sz="1600" b="1" i="0" u="none" strike="noStrike" dirty="0">
                        <a:solidFill>
                          <a:srgbClr val="C00000"/>
                        </a:solidFill>
                        <a:latin typeface="Arial"/>
                      </a:endParaRPr>
                    </a:p>
                  </a:txBody>
                  <a:tcPr marL="9525" marR="9525" marT="9525" marB="0" anchor="ctr"/>
                </a:tc>
                <a:tc>
                  <a:txBody>
                    <a:bodyPr/>
                    <a:lstStyle/>
                    <a:p>
                      <a:pPr algn="r" fontAlgn="ctr"/>
                      <a:endParaRPr lang="it-IT" sz="1600" b="1" i="0" u="none" strike="noStrike" dirty="0">
                        <a:solidFill>
                          <a:srgbClr val="C00000"/>
                        </a:solidFill>
                        <a:latin typeface="Arial"/>
                      </a:endParaRPr>
                    </a:p>
                  </a:txBody>
                  <a:tcPr marL="9525" marR="9525" marT="9525" marB="0" anchor="ctr"/>
                </a:tc>
                <a:tc>
                  <a:txBody>
                    <a:bodyPr/>
                    <a:lstStyle/>
                    <a:p>
                      <a:pPr algn="r" fontAlgn="ctr"/>
                      <a:r>
                        <a:rPr lang="it-IT" sz="1800" b="1" i="0" u="none" strike="noStrike" dirty="0" smtClean="0">
                          <a:solidFill>
                            <a:srgbClr val="008000"/>
                          </a:solidFill>
                          <a:latin typeface="+mn-lt"/>
                        </a:rPr>
                        <a:t>150</a:t>
                      </a:r>
                      <a:endParaRPr lang="it-IT" sz="1800" b="1" i="0" u="none" strike="noStrike" dirty="0">
                        <a:solidFill>
                          <a:srgbClr val="C00000"/>
                        </a:solidFill>
                        <a:latin typeface="Arial"/>
                      </a:endParaRPr>
                    </a:p>
                  </a:txBody>
                  <a:tcPr marL="9525" marR="9525" marT="9525" marB="0" anchor="ctr"/>
                </a:tc>
              </a:tr>
              <a:tr h="370840">
                <a:tc>
                  <a:txBody>
                    <a:bodyPr/>
                    <a:lstStyle/>
                    <a:p>
                      <a:pPr algn="l" fontAlgn="ctr"/>
                      <a:r>
                        <a:rPr lang="it-IT" sz="1600" b="1" i="0" u="none" strike="noStrike" dirty="0" smtClean="0">
                          <a:latin typeface="Arial"/>
                        </a:rPr>
                        <a:t>Evento sponsorizzato</a:t>
                      </a:r>
                      <a:r>
                        <a:rPr lang="it-IT" sz="1600" b="1" i="0" u="none" strike="noStrike" baseline="0" dirty="0" smtClean="0">
                          <a:latin typeface="Arial"/>
                        </a:rPr>
                        <a:t> serale  (sistemi letto, etc.)</a:t>
                      </a:r>
                      <a:endParaRPr lang="it-IT" sz="1600" b="1" i="0" u="none" strike="noStrike" dirty="0">
                        <a:latin typeface="Arial"/>
                      </a:endParaRPr>
                    </a:p>
                  </a:txBody>
                  <a:tcPr marL="9525" marR="9525" marT="9525" marB="0" anchor="ctr"/>
                </a:tc>
                <a:tc>
                  <a:txBody>
                    <a:bodyPr/>
                    <a:lstStyle/>
                    <a:p>
                      <a:pPr algn="r" fontAlgn="ctr"/>
                      <a:r>
                        <a:rPr lang="it-IT" sz="1600" b="1" i="0" u="none" strike="noStrike" dirty="0" smtClean="0">
                          <a:latin typeface="Arial"/>
                        </a:rPr>
                        <a:t>500</a:t>
                      </a:r>
                      <a:endParaRPr lang="it-IT" sz="1600" b="1" i="0" u="none" strike="noStrike" dirty="0">
                        <a:latin typeface="Arial"/>
                      </a:endParaRPr>
                    </a:p>
                  </a:txBody>
                  <a:tcPr marL="9525" marR="9525" marT="9525" marB="0" anchor="ctr"/>
                </a:tc>
                <a:tc>
                  <a:txBody>
                    <a:bodyPr/>
                    <a:lstStyle/>
                    <a:p>
                      <a:pPr algn="r" fontAlgn="ctr"/>
                      <a:r>
                        <a:rPr lang="it-IT" sz="1600" b="1" i="0" u="none" strike="noStrike" dirty="0" smtClean="0">
                          <a:solidFill>
                            <a:srgbClr val="C00000"/>
                          </a:solidFill>
                          <a:latin typeface="+mn-lt"/>
                        </a:rPr>
                        <a:t>80 </a:t>
                      </a:r>
                      <a:endParaRPr lang="it-IT" sz="1600" b="1" i="0" u="none" strike="noStrike" dirty="0">
                        <a:solidFill>
                          <a:srgbClr val="C00000"/>
                        </a:solidFill>
                        <a:latin typeface="Arial"/>
                      </a:endParaRPr>
                    </a:p>
                  </a:txBody>
                  <a:tcPr marL="9525" marR="9525" marT="9525" marB="0" anchor="ctr"/>
                </a:tc>
                <a:tc>
                  <a:txBody>
                    <a:bodyPr/>
                    <a:lstStyle/>
                    <a:p>
                      <a:pPr algn="r" fontAlgn="ctr"/>
                      <a:endParaRPr lang="it-IT" sz="1600" b="1" i="0" u="none" strike="noStrike" dirty="0">
                        <a:solidFill>
                          <a:srgbClr val="C00000"/>
                        </a:solidFill>
                        <a:latin typeface="Arial"/>
                      </a:endParaRP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it-IT" sz="1800" b="1" i="0" u="none" strike="noStrike" dirty="0" smtClean="0">
                          <a:solidFill>
                            <a:srgbClr val="008000"/>
                          </a:solidFill>
                          <a:latin typeface="+mn-lt"/>
                        </a:rPr>
                        <a:t>420 </a:t>
                      </a:r>
                      <a:endParaRPr lang="it-IT" sz="1800" b="1" i="0" u="none" strike="noStrike" dirty="0" smtClean="0">
                        <a:solidFill>
                          <a:srgbClr val="C00000"/>
                        </a:solidFill>
                        <a:latin typeface="+mn-lt"/>
                      </a:endParaRPr>
                    </a:p>
                  </a:txBody>
                  <a:tcPr marL="9525" marR="9525" marT="9525" marB="0" anchor="ctr"/>
                </a:tc>
              </a:tr>
              <a:tr h="370840">
                <a:tc>
                  <a:txBody>
                    <a:bodyPr/>
                    <a:lstStyle/>
                    <a:p>
                      <a:pPr algn="l" fontAlgn="ctr"/>
                      <a:r>
                        <a:rPr lang="it-IT" sz="1600" b="1" i="0" u="none" strike="noStrike" dirty="0" smtClean="0">
                          <a:latin typeface="Arial"/>
                        </a:rPr>
                        <a:t>Evento </a:t>
                      </a:r>
                      <a:r>
                        <a:rPr lang="it-IT" sz="1600" b="1" i="0" u="none" strike="noStrike" dirty="0">
                          <a:latin typeface="Arial"/>
                        </a:rPr>
                        <a:t>Festa </a:t>
                      </a:r>
                      <a:r>
                        <a:rPr lang="it-IT" sz="1600" b="1" i="0" u="none" strike="noStrike" dirty="0" smtClean="0">
                          <a:latin typeface="Arial"/>
                        </a:rPr>
                        <a:t>Associazioni</a:t>
                      </a:r>
                      <a:r>
                        <a:rPr lang="it-IT" sz="1600" b="1" i="0" u="none" strike="noStrike" baseline="0" dirty="0" smtClean="0">
                          <a:latin typeface="Arial"/>
                        </a:rPr>
                        <a:t> con birdwatching e 5 anni</a:t>
                      </a:r>
                      <a:endParaRPr lang="it-IT" sz="1600" b="1" i="0" u="none" strike="noStrike" dirty="0">
                        <a:latin typeface="Arial"/>
                      </a:endParaRPr>
                    </a:p>
                  </a:txBody>
                  <a:tcPr marL="9525" marR="9525" marT="9525" marB="0" anchor="ctr"/>
                </a:tc>
                <a:tc>
                  <a:txBody>
                    <a:bodyPr/>
                    <a:lstStyle/>
                    <a:p>
                      <a:pPr algn="r" fontAlgn="ctr"/>
                      <a:r>
                        <a:rPr lang="it-IT" sz="1600" b="1" i="0" u="none" strike="noStrike" dirty="0" smtClean="0">
                          <a:latin typeface="Arial"/>
                        </a:rPr>
                        <a:t>200</a:t>
                      </a:r>
                      <a:endParaRPr lang="it-IT" sz="1600" b="1" i="0" u="none" strike="noStrike" dirty="0">
                        <a:latin typeface="Arial"/>
                      </a:endParaRPr>
                    </a:p>
                  </a:txBody>
                  <a:tcPr marL="9525" marR="9525" marT="9525" marB="0" anchor="ctr"/>
                </a:tc>
                <a:tc>
                  <a:txBody>
                    <a:bodyPr/>
                    <a:lstStyle/>
                    <a:p>
                      <a:pPr algn="r" fontAlgn="ctr"/>
                      <a:r>
                        <a:rPr lang="it-IT" sz="1600" b="1" i="0" u="none" strike="noStrike" dirty="0">
                          <a:solidFill>
                            <a:srgbClr val="C00000"/>
                          </a:solidFill>
                          <a:latin typeface="Arial"/>
                        </a:rPr>
                        <a:t> </a:t>
                      </a:r>
                      <a:r>
                        <a:rPr lang="it-IT" sz="1600" b="1" i="0" u="none" strike="noStrike" dirty="0" smtClean="0">
                          <a:solidFill>
                            <a:srgbClr val="C00000"/>
                          </a:solidFill>
                          <a:latin typeface="Arial"/>
                        </a:rPr>
                        <a:t>200 </a:t>
                      </a:r>
                      <a:endParaRPr lang="it-IT" sz="1600" b="1" i="0" u="none" strike="noStrike" dirty="0">
                        <a:solidFill>
                          <a:srgbClr val="C00000"/>
                        </a:solidFill>
                        <a:latin typeface="Arial"/>
                      </a:endParaRPr>
                    </a:p>
                  </a:txBody>
                  <a:tcPr marL="9525" marR="9525" marT="9525" marB="0" anchor="ctr"/>
                </a:tc>
                <a:tc>
                  <a:txBody>
                    <a:bodyPr/>
                    <a:lstStyle/>
                    <a:p>
                      <a:pPr algn="r" fontAlgn="ctr"/>
                      <a:r>
                        <a:rPr lang="it-IT" sz="1600" b="1" i="0" u="none" strike="noStrike" dirty="0">
                          <a:solidFill>
                            <a:srgbClr val="C00000"/>
                          </a:solidFill>
                          <a:latin typeface="Arial"/>
                        </a:rPr>
                        <a:t> </a:t>
                      </a: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it-IT" sz="1800" b="1" i="0" u="none" strike="noStrike" dirty="0" smtClean="0">
                          <a:solidFill>
                            <a:srgbClr val="008000"/>
                          </a:solidFill>
                          <a:latin typeface="+mn-lt"/>
                        </a:rPr>
                        <a:t>0 </a:t>
                      </a:r>
                      <a:endParaRPr lang="it-IT" sz="1800" b="1" i="0" u="none" strike="noStrike" dirty="0" smtClean="0">
                        <a:solidFill>
                          <a:srgbClr val="C00000"/>
                        </a:solidFill>
                        <a:latin typeface="+mn-lt"/>
                      </a:endParaRPr>
                    </a:p>
                  </a:txBody>
                  <a:tcPr marL="9525" marR="9525" marT="9525" marB="0" anchor="ctr"/>
                </a:tc>
              </a:tr>
              <a:tr h="370840">
                <a:tc>
                  <a:txBody>
                    <a:bodyPr/>
                    <a:lstStyle/>
                    <a:p>
                      <a:pPr algn="l" fontAlgn="ctr"/>
                      <a:r>
                        <a:rPr lang="it-IT" sz="1600" b="1" i="0" u="none" strike="noStrike" dirty="0" smtClean="0">
                          <a:latin typeface="Arial"/>
                        </a:rPr>
                        <a:t>Gite Treno Vapore (30 </a:t>
                      </a:r>
                      <a:r>
                        <a:rPr lang="it-IT" sz="1600" b="1" i="0" u="none" strike="noStrike" dirty="0" err="1" smtClean="0">
                          <a:latin typeface="Arial"/>
                        </a:rPr>
                        <a:t>partec</a:t>
                      </a:r>
                      <a:r>
                        <a:rPr lang="it-IT" sz="1600" b="1" i="0" u="none" strike="noStrike" dirty="0" smtClean="0">
                          <a:latin typeface="Arial"/>
                        </a:rPr>
                        <a:t>.</a:t>
                      </a:r>
                      <a:r>
                        <a:rPr lang="it-IT" sz="1600" b="1" i="0" u="none" strike="noStrike" baseline="0" dirty="0" smtClean="0">
                          <a:latin typeface="Arial"/>
                        </a:rPr>
                        <a:t>  </a:t>
                      </a:r>
                      <a:r>
                        <a:rPr lang="it-IT" sz="1600" b="1" i="0" u="none" strike="noStrike" baseline="0" dirty="0" err="1" smtClean="0">
                          <a:latin typeface="Arial"/>
                        </a:rPr>
                        <a:t>Mag</a:t>
                      </a:r>
                      <a:r>
                        <a:rPr lang="it-IT" sz="1600" b="1" i="0" u="none" strike="noStrike" baseline="0" dirty="0" smtClean="0">
                          <a:latin typeface="Arial"/>
                        </a:rPr>
                        <a:t> e </a:t>
                      </a:r>
                      <a:r>
                        <a:rPr lang="it-IT" sz="1600" b="1" i="0" u="none" strike="noStrike" baseline="0" dirty="0" err="1" smtClean="0">
                          <a:latin typeface="Arial"/>
                        </a:rPr>
                        <a:t>Nov</a:t>
                      </a:r>
                      <a:r>
                        <a:rPr lang="it-IT" sz="1600" b="1" i="0" u="none" strike="noStrike" baseline="0" dirty="0" smtClean="0">
                          <a:latin typeface="Arial"/>
                        </a:rPr>
                        <a:t>)</a:t>
                      </a:r>
                      <a:endParaRPr lang="it-IT" sz="1600" b="1" i="0" u="none" strike="noStrike" dirty="0">
                        <a:latin typeface="Arial"/>
                      </a:endParaRPr>
                    </a:p>
                  </a:txBody>
                  <a:tcPr marL="9525" marR="9525" marT="9525" marB="0" anchor="ctr"/>
                </a:tc>
                <a:tc>
                  <a:txBody>
                    <a:bodyPr/>
                    <a:lstStyle/>
                    <a:p>
                      <a:pPr algn="r" fontAlgn="ctr"/>
                      <a:r>
                        <a:rPr lang="it-IT" sz="1600" b="1" i="0" u="none" strike="noStrike" dirty="0" smtClean="0">
                          <a:latin typeface="Arial"/>
                        </a:rPr>
                        <a:t>700</a:t>
                      </a:r>
                      <a:endParaRPr lang="it-IT" sz="1600" b="1" i="0" u="none" strike="noStrike" dirty="0">
                        <a:latin typeface="Arial"/>
                      </a:endParaRPr>
                    </a:p>
                  </a:txBody>
                  <a:tcPr marL="9525" marR="9525" marT="9525" marB="0" anchor="ctr"/>
                </a:tc>
                <a:tc>
                  <a:txBody>
                    <a:bodyPr/>
                    <a:lstStyle/>
                    <a:p>
                      <a:pPr algn="r" fontAlgn="ctr"/>
                      <a:r>
                        <a:rPr lang="it-IT" sz="1600" b="1" i="0" u="none" strike="noStrike" dirty="0" smtClean="0">
                          <a:solidFill>
                            <a:srgbClr val="C00000"/>
                          </a:solidFill>
                          <a:latin typeface="+mn-lt"/>
                        </a:rPr>
                        <a:t>550 </a:t>
                      </a:r>
                      <a:endParaRPr lang="it-IT" sz="1600" b="1" i="0" u="none" strike="noStrike" dirty="0">
                        <a:solidFill>
                          <a:srgbClr val="C00000"/>
                        </a:solidFill>
                        <a:latin typeface="Arial"/>
                      </a:endParaRPr>
                    </a:p>
                  </a:txBody>
                  <a:tcPr marL="9525" marR="9525" marT="9525" marB="0" anchor="ctr"/>
                </a:tc>
                <a:tc>
                  <a:txBody>
                    <a:bodyPr/>
                    <a:lstStyle/>
                    <a:p>
                      <a:pPr algn="r" fontAlgn="ctr"/>
                      <a:endParaRPr lang="it-IT" sz="1600" b="1" i="0" u="none" strike="noStrike" dirty="0">
                        <a:solidFill>
                          <a:srgbClr val="C00000"/>
                        </a:solidFill>
                        <a:latin typeface="Arial"/>
                      </a:endParaRP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it-IT" sz="1800" b="1" i="0" u="none" strike="noStrike" dirty="0" smtClean="0">
                          <a:solidFill>
                            <a:srgbClr val="008000"/>
                          </a:solidFill>
                          <a:latin typeface="+mn-lt"/>
                        </a:rPr>
                        <a:t>150 </a:t>
                      </a:r>
                      <a:endParaRPr lang="it-IT" sz="1800" b="1" i="0" u="none" strike="noStrike" dirty="0" smtClean="0">
                        <a:solidFill>
                          <a:srgbClr val="C00000"/>
                        </a:solidFill>
                        <a:latin typeface="+mn-lt"/>
                      </a:endParaRPr>
                    </a:p>
                  </a:txBody>
                  <a:tcPr marL="9525" marR="9525" marT="9525" marB="0" anchor="ctr"/>
                </a:tc>
              </a:tr>
              <a:tr h="370840">
                <a:tc>
                  <a:txBody>
                    <a:bodyPr/>
                    <a:lstStyle/>
                    <a:p>
                      <a:pPr algn="l" fontAlgn="ctr"/>
                      <a:r>
                        <a:rPr lang="it-IT" sz="1600" b="1" i="0" u="none" strike="noStrike" dirty="0" smtClean="0">
                          <a:latin typeface="Arial"/>
                        </a:rPr>
                        <a:t>Lancio </a:t>
                      </a:r>
                      <a:r>
                        <a:rPr lang="it-IT" sz="1600" b="1" i="0" u="none" strike="noStrike" dirty="0" err="1" smtClean="0">
                          <a:latin typeface="Arial"/>
                        </a:rPr>
                        <a:t>Bucci</a:t>
                      </a:r>
                      <a:r>
                        <a:rPr lang="it-IT" sz="1600" b="1" i="0" u="none" strike="noStrike" baseline="0" dirty="0" err="1" smtClean="0">
                          <a:latin typeface="Arial"/>
                        </a:rPr>
                        <a:t>Sight</a:t>
                      </a:r>
                      <a:r>
                        <a:rPr lang="it-IT" sz="1600" b="1" i="0" u="none" strike="noStrike" dirty="0" err="1" smtClean="0">
                          <a:latin typeface="Arial"/>
                        </a:rPr>
                        <a:t>Seeing</a:t>
                      </a:r>
                      <a:r>
                        <a:rPr lang="it-IT" sz="1600" b="1" i="0" u="none" strike="noStrike" dirty="0" smtClean="0">
                          <a:latin typeface="Arial"/>
                        </a:rPr>
                        <a:t> (prima </a:t>
                      </a:r>
                      <a:r>
                        <a:rPr lang="it-IT" sz="1600" b="1" i="0" u="none" strike="noStrike" dirty="0" err="1" smtClean="0">
                          <a:latin typeface="Arial"/>
                        </a:rPr>
                        <a:t>ediz.ne</a:t>
                      </a:r>
                      <a:r>
                        <a:rPr lang="it-IT" sz="1600" b="1" i="0" u="none" strike="noStrike" dirty="0" smtClean="0">
                          <a:latin typeface="Arial"/>
                        </a:rPr>
                        <a:t>,</a:t>
                      </a:r>
                      <a:r>
                        <a:rPr lang="it-IT" sz="1600" b="1" i="0" u="none" strike="noStrike" baseline="0" dirty="0" smtClean="0">
                          <a:latin typeface="Arial"/>
                        </a:rPr>
                        <a:t> 10 p)</a:t>
                      </a:r>
                      <a:endParaRPr lang="it-IT" sz="1600" b="1" i="0" u="none" strike="noStrike" dirty="0">
                        <a:latin typeface="Arial"/>
                      </a:endParaRP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it-IT" sz="1600" b="1" i="0" u="none" strike="noStrike" dirty="0" smtClean="0">
                          <a:latin typeface="+mn-lt"/>
                        </a:rPr>
                        <a:t>100</a:t>
                      </a:r>
                    </a:p>
                  </a:txBody>
                  <a:tcPr marL="9525" marR="9525" marT="9525" marB="0" anchor="ctr"/>
                </a:tc>
                <a:tc>
                  <a:txBody>
                    <a:bodyPr/>
                    <a:lstStyle/>
                    <a:p>
                      <a:pPr algn="r" fontAlgn="ctr"/>
                      <a:r>
                        <a:rPr lang="it-IT" sz="1600" b="1" i="0" u="none" strike="noStrike" dirty="0" smtClean="0">
                          <a:solidFill>
                            <a:srgbClr val="C00000"/>
                          </a:solidFill>
                          <a:latin typeface="+mn-lt"/>
                        </a:rPr>
                        <a:t>50</a:t>
                      </a:r>
                      <a:endParaRPr lang="it-IT" sz="1600" b="1" i="0" u="none" strike="noStrike" dirty="0">
                        <a:solidFill>
                          <a:srgbClr val="C00000"/>
                        </a:solidFill>
                        <a:latin typeface="Arial"/>
                      </a:endParaRPr>
                    </a:p>
                  </a:txBody>
                  <a:tcPr marL="9525" marR="9525" marT="9525" marB="0" anchor="ctr"/>
                </a:tc>
                <a:tc>
                  <a:txBody>
                    <a:bodyPr/>
                    <a:lstStyle/>
                    <a:p>
                      <a:pPr algn="r" fontAlgn="ctr"/>
                      <a:endParaRPr lang="it-IT" sz="1600" b="1" i="0" u="none" strike="noStrike" dirty="0">
                        <a:solidFill>
                          <a:srgbClr val="C00000"/>
                        </a:solidFill>
                        <a:latin typeface="Arial"/>
                      </a:endParaRP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it-IT" sz="1800" b="1" i="0" u="none" strike="noStrike" dirty="0" smtClean="0">
                          <a:solidFill>
                            <a:srgbClr val="008000"/>
                          </a:solidFill>
                          <a:latin typeface="+mn-lt"/>
                        </a:rPr>
                        <a:t>50</a:t>
                      </a:r>
                      <a:endParaRPr lang="it-IT" sz="1800" b="1" i="0" u="none" strike="noStrike" dirty="0" smtClean="0">
                        <a:solidFill>
                          <a:srgbClr val="C00000"/>
                        </a:solidFill>
                        <a:latin typeface="+mn-lt"/>
                      </a:endParaRPr>
                    </a:p>
                  </a:txBody>
                  <a:tcPr marL="9525" marR="9525" marT="9525" marB="0" anchor="ctr"/>
                </a:tc>
              </a:tr>
              <a:tr h="370840">
                <a:tc>
                  <a:txBody>
                    <a:bodyPr/>
                    <a:lstStyle/>
                    <a:p>
                      <a:pPr algn="l" fontAlgn="ctr"/>
                      <a:r>
                        <a:rPr lang="it-IT" sz="1600" b="1" i="0" u="none" strike="noStrike" dirty="0" smtClean="0">
                          <a:latin typeface="Arial"/>
                        </a:rPr>
                        <a:t>Costi c/</a:t>
                      </a:r>
                      <a:r>
                        <a:rPr lang="it-IT" sz="1600" b="1" i="0" u="none" strike="noStrike" dirty="0" err="1" smtClean="0">
                          <a:latin typeface="Arial"/>
                        </a:rPr>
                        <a:t>c</a:t>
                      </a:r>
                      <a:r>
                        <a:rPr lang="it-IT" sz="1600" b="1" i="0" u="none" strike="noStrike" baseline="0" dirty="0" smtClean="0">
                          <a:latin typeface="Arial"/>
                        </a:rPr>
                        <a:t> banca (150)  e dominio internet</a:t>
                      </a:r>
                      <a:endParaRPr lang="it-IT" sz="1600" b="1" i="0" u="none" strike="noStrike" dirty="0">
                        <a:latin typeface="Arial"/>
                      </a:endParaRPr>
                    </a:p>
                  </a:txBody>
                  <a:tcPr marL="9525" marR="9525" marT="9525" marB="0" anchor="ctr"/>
                </a:tc>
                <a:tc>
                  <a:txBody>
                    <a:bodyPr/>
                    <a:lstStyle/>
                    <a:p>
                      <a:pPr algn="r" fontAlgn="ctr"/>
                      <a:r>
                        <a:rPr lang="it-IT" sz="1600" b="1" i="0" u="none" strike="noStrike" dirty="0" smtClean="0">
                          <a:latin typeface="Arial"/>
                        </a:rPr>
                        <a:t>100</a:t>
                      </a:r>
                      <a:endParaRPr lang="it-IT" sz="1600" b="1" i="0" u="none" strike="noStrike" dirty="0">
                        <a:latin typeface="Arial"/>
                      </a:endParaRPr>
                    </a:p>
                  </a:txBody>
                  <a:tcPr marL="9525" marR="9525" marT="9525" marB="0" anchor="ctr"/>
                </a:tc>
                <a:tc>
                  <a:txBody>
                    <a:bodyPr/>
                    <a:lstStyle/>
                    <a:p>
                      <a:pPr algn="r" fontAlgn="ctr"/>
                      <a:r>
                        <a:rPr lang="it-IT" sz="1600" b="1" i="0" u="none" strike="noStrike" dirty="0" smtClean="0">
                          <a:solidFill>
                            <a:srgbClr val="C00000"/>
                          </a:solidFill>
                          <a:latin typeface="Arial"/>
                        </a:rPr>
                        <a:t>200</a:t>
                      </a:r>
                      <a:endParaRPr lang="it-IT" sz="1600" b="1" i="0" u="none" strike="noStrike" dirty="0">
                        <a:solidFill>
                          <a:srgbClr val="C00000"/>
                        </a:solidFill>
                        <a:latin typeface="Arial"/>
                      </a:endParaRPr>
                    </a:p>
                  </a:txBody>
                  <a:tcPr marL="9525" marR="9525" marT="9525" marB="0" anchor="ctr"/>
                </a:tc>
                <a:tc>
                  <a:txBody>
                    <a:bodyPr/>
                    <a:lstStyle/>
                    <a:p>
                      <a:pPr algn="r" fontAlgn="ctr"/>
                      <a:r>
                        <a:rPr lang="it-IT" sz="1600" b="1" i="0" u="none" strike="noStrike" dirty="0">
                          <a:solidFill>
                            <a:srgbClr val="C00000"/>
                          </a:solidFill>
                          <a:latin typeface="Arial"/>
                        </a:rPr>
                        <a:t> </a:t>
                      </a:r>
                    </a:p>
                  </a:txBody>
                  <a:tcPr marL="9525" marR="9525" marT="9525" marB="0" anchor="ctr"/>
                </a:tc>
                <a:tc>
                  <a:txBody>
                    <a:bodyPr/>
                    <a:lstStyle/>
                    <a:p>
                      <a:pPr algn="r" fontAlgn="ctr"/>
                      <a:r>
                        <a:rPr lang="it-IT" sz="1800" b="1" i="0" u="none" strike="noStrike" dirty="0" smtClean="0">
                          <a:solidFill>
                            <a:srgbClr val="C00000"/>
                          </a:solidFill>
                          <a:latin typeface="Arial"/>
                        </a:rPr>
                        <a:t>-100 </a:t>
                      </a:r>
                      <a:endParaRPr lang="it-IT" sz="1800" b="1" i="0" u="none" strike="noStrike" dirty="0">
                        <a:solidFill>
                          <a:srgbClr val="C00000"/>
                        </a:solidFill>
                        <a:latin typeface="Arial"/>
                      </a:endParaRPr>
                    </a:p>
                  </a:txBody>
                  <a:tcPr marL="9525" marR="9525" marT="9525" marB="0" anchor="ctr"/>
                </a:tc>
              </a:tr>
              <a:tr h="370840">
                <a:tc>
                  <a:txBody>
                    <a:bodyPr/>
                    <a:lstStyle/>
                    <a:p>
                      <a:pPr algn="l" fontAlgn="b"/>
                      <a:r>
                        <a:rPr kumimoji="0" lang="it-IT" sz="1600" b="1" i="0" u="none" strike="noStrike" kern="1200" dirty="0" smtClean="0">
                          <a:solidFill>
                            <a:schemeClr val="dk1"/>
                          </a:solidFill>
                          <a:latin typeface="Arial"/>
                          <a:ea typeface="+mn-ea"/>
                          <a:cs typeface="+mn-cs"/>
                        </a:rPr>
                        <a:t>Imprevisti e sostegno nuovi gruppi interni</a:t>
                      </a:r>
                      <a:endParaRPr kumimoji="0" lang="it-IT" sz="1600" b="1" i="0" u="none" strike="noStrike" kern="1200" dirty="0">
                        <a:solidFill>
                          <a:schemeClr val="dk1"/>
                        </a:solidFill>
                        <a:latin typeface="Arial"/>
                        <a:ea typeface="+mn-ea"/>
                        <a:cs typeface="+mn-cs"/>
                      </a:endParaRPr>
                    </a:p>
                  </a:txBody>
                  <a:tcPr marL="9525" marR="9525" marT="9525" marB="0" anchor="b"/>
                </a:tc>
                <a:tc>
                  <a:txBody>
                    <a:bodyPr/>
                    <a:lstStyle/>
                    <a:p>
                      <a:pPr algn="r" fontAlgn="ctr"/>
                      <a:r>
                        <a:rPr lang="it-IT" sz="1600" b="1" i="0" u="none" strike="noStrike" dirty="0" smtClean="0">
                          <a:latin typeface="Arial"/>
                        </a:rPr>
                        <a:t>100</a:t>
                      </a:r>
                      <a:endParaRPr lang="it-IT" sz="1600" b="1" i="0" u="none" strike="noStrike" dirty="0">
                        <a:latin typeface="Arial"/>
                      </a:endParaRPr>
                    </a:p>
                  </a:txBody>
                  <a:tcPr marL="9525" marR="9525" marT="9525" marB="0" anchor="ctr"/>
                </a:tc>
                <a:tc>
                  <a:txBody>
                    <a:bodyPr/>
                    <a:lstStyle/>
                    <a:p>
                      <a:pPr algn="r" fontAlgn="ctr"/>
                      <a:r>
                        <a:rPr lang="it-IT" sz="1600" b="1" i="0" u="none" strike="noStrike" dirty="0" smtClean="0">
                          <a:solidFill>
                            <a:srgbClr val="C00000"/>
                          </a:solidFill>
                          <a:latin typeface="+mn-lt"/>
                        </a:rPr>
                        <a:t>400</a:t>
                      </a:r>
                      <a:endParaRPr lang="it-IT" sz="1600" b="1" i="0" u="none" strike="noStrike" dirty="0">
                        <a:solidFill>
                          <a:srgbClr val="C00000"/>
                        </a:solidFill>
                        <a:latin typeface="Arial"/>
                      </a:endParaRPr>
                    </a:p>
                  </a:txBody>
                  <a:tcPr marL="9525" marR="9525" marT="9525" marB="0" anchor="ctr"/>
                </a:tc>
                <a:tc>
                  <a:txBody>
                    <a:bodyPr/>
                    <a:lstStyle/>
                    <a:p>
                      <a:pPr algn="r" fontAlgn="ctr"/>
                      <a:endParaRPr lang="it-IT" sz="1600" b="1" i="0" u="none" strike="noStrike" dirty="0">
                        <a:solidFill>
                          <a:srgbClr val="C00000"/>
                        </a:solidFill>
                        <a:latin typeface="Arial"/>
                      </a:endParaRPr>
                    </a:p>
                  </a:txBody>
                  <a:tcPr marL="9525" marR="9525" marT="9525"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it-IT" sz="1800" b="1" i="0" u="none" strike="noStrike" dirty="0" smtClean="0">
                          <a:solidFill>
                            <a:srgbClr val="C00000"/>
                          </a:solidFill>
                          <a:latin typeface="+mn-lt"/>
                        </a:rPr>
                        <a:t>-300 </a:t>
                      </a:r>
                    </a:p>
                  </a:txBody>
                  <a:tcPr marL="9525" marR="9525" marT="9525" marB="0" anchor="ctr"/>
                </a:tc>
              </a:tr>
              <a:tr h="572700">
                <a:tc>
                  <a:txBody>
                    <a:bodyPr/>
                    <a:lstStyle/>
                    <a:p>
                      <a:pPr algn="ctr" fontAlgn="ctr"/>
                      <a:r>
                        <a:rPr lang="it-IT" sz="1800" b="1" i="0" u="none" strike="noStrike" dirty="0" smtClean="0">
                          <a:latin typeface="Arial"/>
                        </a:rPr>
                        <a:t>BILANCIO PREVENTIVO ANNO</a:t>
                      </a:r>
                      <a:r>
                        <a:rPr lang="it-IT" sz="1800" b="1" i="0" u="none" strike="noStrike" baseline="0" dirty="0" smtClean="0">
                          <a:latin typeface="Arial"/>
                        </a:rPr>
                        <a:t> 2014</a:t>
                      </a:r>
                      <a:endParaRPr lang="it-IT" sz="1800" b="1" i="0" u="none" strike="noStrike" dirty="0">
                        <a:latin typeface="Arial"/>
                      </a:endParaRPr>
                    </a:p>
                  </a:txBody>
                  <a:tcPr marL="9525" marR="9525" marT="9525" marB="0" anchor="ctr"/>
                </a:tc>
                <a:tc>
                  <a:txBody>
                    <a:bodyPr/>
                    <a:lstStyle/>
                    <a:p>
                      <a:pPr algn="ctr" fontAlgn="b"/>
                      <a:r>
                        <a:rPr lang="it-IT" sz="1800" b="1" i="0" u="none" strike="noStrike" dirty="0" smtClean="0">
                          <a:latin typeface="Arial"/>
                        </a:rPr>
                        <a:t>2.400</a:t>
                      </a:r>
                      <a:endParaRPr lang="it-IT" sz="1800" b="1" i="0" u="none" strike="noStrike" dirty="0">
                        <a:latin typeface="Arial"/>
                      </a:endParaRPr>
                    </a:p>
                  </a:txBody>
                  <a:tcPr marL="9525" marR="9525" marT="9525" marB="0" anchor="b"/>
                </a:tc>
                <a:tc>
                  <a:txBody>
                    <a:bodyPr/>
                    <a:lstStyle/>
                    <a:p>
                      <a:pPr algn="ctr" fontAlgn="b"/>
                      <a:r>
                        <a:rPr kumimoji="0" lang="it-IT" sz="1800" b="1" i="0" u="none" strike="noStrike" kern="1200" dirty="0" smtClean="0">
                          <a:solidFill>
                            <a:srgbClr val="C00000"/>
                          </a:solidFill>
                          <a:latin typeface="+mn-lt"/>
                          <a:ea typeface="+mn-ea"/>
                          <a:cs typeface="+mn-cs"/>
                        </a:rPr>
                        <a:t>1.730</a:t>
                      </a:r>
                      <a:endParaRPr kumimoji="0" lang="it-IT" sz="1800" b="1" i="0" u="none" strike="noStrike" kern="1200" dirty="0">
                        <a:solidFill>
                          <a:srgbClr val="C00000"/>
                        </a:solidFill>
                        <a:latin typeface="+mn-lt"/>
                        <a:ea typeface="+mn-ea"/>
                        <a:cs typeface="+mn-cs"/>
                      </a:endParaRPr>
                    </a:p>
                  </a:txBody>
                  <a:tcPr marL="9525" marR="9525" marT="9525" marB="0" anchor="b"/>
                </a:tc>
                <a:tc>
                  <a:txBody>
                    <a:bodyPr/>
                    <a:lstStyle/>
                    <a:p>
                      <a:pPr algn="ctr" fontAlgn="b"/>
                      <a:r>
                        <a:rPr lang="it-IT" sz="1100" b="0" i="0" u="none" strike="noStrike" dirty="0">
                          <a:latin typeface="Arial"/>
                        </a:rPr>
                        <a:t> </a:t>
                      </a:r>
                    </a:p>
                  </a:txBody>
                  <a:tcPr marL="9525" marR="9525" marT="9525" marB="0" anchor="b"/>
                </a:tc>
                <a:tc>
                  <a:txBody>
                    <a:bodyPr/>
                    <a:lstStyle/>
                    <a:p>
                      <a:pPr algn="ctr" fontAlgn="b"/>
                      <a:r>
                        <a:rPr lang="it-IT" sz="2000" b="1" i="0" u="none" strike="noStrike" dirty="0">
                          <a:solidFill>
                            <a:srgbClr val="008000"/>
                          </a:solidFill>
                          <a:latin typeface="Arial"/>
                        </a:rPr>
                        <a:t> </a:t>
                      </a:r>
                      <a:r>
                        <a:rPr lang="it-IT" sz="2000" b="1" i="0" u="none" strike="noStrike" dirty="0" smtClean="0">
                          <a:solidFill>
                            <a:srgbClr val="008000"/>
                          </a:solidFill>
                          <a:latin typeface="Arial"/>
                        </a:rPr>
                        <a:t>€</a:t>
                      </a:r>
                      <a:r>
                        <a:rPr lang="it-IT" sz="2000" b="1" i="0" u="none" strike="noStrike" baseline="0" dirty="0" smtClean="0">
                          <a:solidFill>
                            <a:srgbClr val="008000"/>
                          </a:solidFill>
                          <a:latin typeface="Arial"/>
                        </a:rPr>
                        <a:t> 670</a:t>
                      </a:r>
                      <a:endParaRPr lang="it-IT" sz="2000" b="1" i="0" u="none" strike="noStrike" dirty="0">
                        <a:solidFill>
                          <a:srgbClr val="008000"/>
                        </a:solidFill>
                        <a:latin typeface="Arial"/>
                      </a:endParaRPr>
                    </a:p>
                  </a:txBody>
                  <a:tcPr marL="9525" marR="9525" marT="9525" marB="0" anchor="b"/>
                </a:tc>
              </a:tr>
              <a:tr h="370840">
                <a:tc>
                  <a:txBody>
                    <a:bodyPr/>
                    <a:lstStyle/>
                    <a:p>
                      <a:pPr algn="l" fontAlgn="b"/>
                      <a:endParaRPr lang="it-IT" sz="1100" b="0" i="0" u="none" strike="noStrike" baseline="0" dirty="0" smtClean="0">
                        <a:latin typeface="Arial"/>
                      </a:endParaRPr>
                    </a:p>
                    <a:p>
                      <a:pPr algn="l" fontAlgn="b"/>
                      <a:endParaRPr lang="it-IT" sz="1100" b="0" i="0" u="none" strike="noStrike" dirty="0">
                        <a:latin typeface="Arial"/>
                      </a:endParaRPr>
                    </a:p>
                  </a:txBody>
                  <a:tcPr marL="9525" marR="9525" marT="9525" marB="0" anchor="b"/>
                </a:tc>
                <a:tc>
                  <a:txBody>
                    <a:bodyPr/>
                    <a:lstStyle/>
                    <a:p>
                      <a:pPr algn="l" fontAlgn="b"/>
                      <a:endParaRPr lang="it-IT" sz="1100" b="0" i="0" u="none" strike="noStrike">
                        <a:latin typeface="Arial"/>
                      </a:endParaRPr>
                    </a:p>
                  </a:txBody>
                  <a:tcPr marL="9525" marR="9525" marT="9525" marB="0" anchor="b"/>
                </a:tc>
                <a:tc>
                  <a:txBody>
                    <a:bodyPr/>
                    <a:lstStyle/>
                    <a:p>
                      <a:pPr algn="r" fontAlgn="b"/>
                      <a:endParaRPr lang="it-IT" sz="1100" b="0" i="0" u="none" strike="noStrike" dirty="0">
                        <a:solidFill>
                          <a:srgbClr val="C00000"/>
                        </a:solidFill>
                        <a:latin typeface="Arial"/>
                      </a:endParaRPr>
                    </a:p>
                  </a:txBody>
                  <a:tcPr marL="9525" marR="9525" marT="9525" marB="0" anchor="b"/>
                </a:tc>
                <a:tc>
                  <a:txBody>
                    <a:bodyPr/>
                    <a:lstStyle/>
                    <a:p>
                      <a:pPr algn="l" fontAlgn="b"/>
                      <a:endParaRPr lang="it-IT" sz="1100" b="0" i="0" u="none" strike="noStrike">
                        <a:latin typeface="Arial"/>
                      </a:endParaRPr>
                    </a:p>
                  </a:txBody>
                  <a:tcPr marL="9525" marR="9525" marT="9525" marB="0" anchor="b"/>
                </a:tc>
                <a:tc>
                  <a:txBody>
                    <a:bodyPr/>
                    <a:lstStyle/>
                    <a:p>
                      <a:pPr algn="l" fontAlgn="b"/>
                      <a:endParaRPr lang="it-IT" sz="1100" b="0" i="0" u="none" strike="noStrike" dirty="0">
                        <a:latin typeface="Arial"/>
                      </a:endParaRPr>
                    </a:p>
                  </a:txBody>
                  <a:tcPr marL="9525" marR="9525" marT="9525" marB="0" anchor="b"/>
                </a:tc>
              </a:tr>
            </a:tbl>
          </a:graphicData>
        </a:graphic>
      </p:graphicFrame>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Tecnologia">
  <a:themeElements>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2023</TotalTime>
  <Words>1047</Words>
  <Application>Microsoft Office PowerPoint</Application>
  <PresentationFormat>Presentazione su schermo (4:3)</PresentationFormat>
  <Paragraphs>247</Paragraphs>
  <Slides>25</Slides>
  <Notes>0</Notes>
  <HiddenSlides>1</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Tecnologia</vt:lpstr>
      <vt:lpstr>Assemblea  SOCI   ORDINARIA </vt:lpstr>
      <vt:lpstr>Spazio tesseramento   PRE-ASSEMBLEA</vt:lpstr>
      <vt:lpstr>Ordine del Giorno</vt:lpstr>
      <vt:lpstr>VAlidazione assemblea</vt:lpstr>
      <vt:lpstr>Consiglio di amministrazione (Mandato:  luglio 2010 - luglio 2014)</vt:lpstr>
      <vt:lpstr>Attività  Svolte  nel  2013</vt:lpstr>
      <vt:lpstr>2) ASS. PROLOCO BUCCINASCO - APPROVAZIONE  BILANCIO  CONSUNTIVO  2013 – ASSEMBLEA SOCI DEL 24 MARZO 2014</vt:lpstr>
      <vt:lpstr>Presentazione standard di PowerPoint</vt:lpstr>
      <vt:lpstr>Bilancio Preventivo 2014 in sintesi</vt:lpstr>
      <vt:lpstr>Presentazione standard di PowerPoint</vt:lpstr>
      <vt:lpstr>Presentazione standard di PowerPoint</vt:lpstr>
      <vt:lpstr>Presentazione standard di PowerPoint</vt:lpstr>
      <vt:lpstr>Presentazione standard di PowerPoint</vt:lpstr>
      <vt:lpstr>Serata costituente, Gudo Gambaredo, Trattoria Santoro 11 Maggio 2009</vt:lpstr>
      <vt:lpstr>La nostra Sede Sociale</vt:lpstr>
      <vt:lpstr>3° Edizione Falò della Merla? </vt:lpstr>
      <vt:lpstr>Bucci SightSeeing</vt:lpstr>
      <vt:lpstr>Presentazione standard di PowerPoint</vt:lpstr>
      <vt:lpstr>Presentazione standard di PowerPoint</vt:lpstr>
      <vt:lpstr>ATTIVITA’  2014  (proVVISORIO)</vt:lpstr>
      <vt:lpstr>4) Anticipo temporale della fase elettiva</vt:lpstr>
      <vt:lpstr>DESCRIZIONE ORGANI ASSOCIATIVI PROLOCO</vt:lpstr>
      <vt:lpstr>8) Varie ed eventuali, spazio domande</vt:lpstr>
      <vt:lpstr>Date prossimi appuntamenti</vt:lpstr>
      <vt:lpstr>Dallo Statuto Sociale</vt:lpstr>
    </vt:vector>
  </TitlesOfParts>
  <Company>BASTARDS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Walter B</dc:creator>
  <cp:lastModifiedBy>walter</cp:lastModifiedBy>
  <cp:revision>153</cp:revision>
  <dcterms:created xsi:type="dcterms:W3CDTF">2012-02-19T19:21:01Z</dcterms:created>
  <dcterms:modified xsi:type="dcterms:W3CDTF">2014-06-30T14:36:47Z</dcterms:modified>
</cp:coreProperties>
</file>